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82" r:id="rId2"/>
    <p:sldId id="296" r:id="rId3"/>
    <p:sldId id="303" r:id="rId4"/>
    <p:sldId id="291" r:id="rId5"/>
    <p:sldId id="289" r:id="rId6"/>
    <p:sldId id="288" r:id="rId7"/>
    <p:sldId id="309" r:id="rId8"/>
    <p:sldId id="310" r:id="rId9"/>
    <p:sldId id="311" r:id="rId10"/>
    <p:sldId id="307" r:id="rId11"/>
    <p:sldId id="312" r:id="rId12"/>
    <p:sldId id="313" r:id="rId13"/>
    <p:sldId id="314" r:id="rId14"/>
    <p:sldId id="292" r:id="rId15"/>
    <p:sldId id="315" r:id="rId16"/>
    <p:sldId id="305" r:id="rId17"/>
    <p:sldId id="306" r:id="rId18"/>
    <p:sldId id="304" r:id="rId19"/>
    <p:sldId id="285" r:id="rId20"/>
    <p:sldId id="265" r:id="rId21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4" autoAdjust="0"/>
    <p:restoredTop sz="94660"/>
  </p:normalViewPr>
  <p:slideViewPr>
    <p:cSldViewPr>
      <p:cViewPr varScale="1">
        <p:scale>
          <a:sx n="65" d="100"/>
          <a:sy n="65" d="100"/>
        </p:scale>
        <p:origin x="134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833418-CCCA-466D-A64A-308729E160D3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D42AEF-68C4-4365-B1BA-2E205D0A70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3630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80AD99-EB10-4B7C-A49F-C700F8C0D21A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C76791-2B00-454F-948D-17A858E307B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482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6673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9368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1291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2187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672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6551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0028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1333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4206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6103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1878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9472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2944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2177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&#35531;&#26044;106&#24180;1&#26376;13&#26085;(&#20116;)&#23492;&#33267;H212@hpjh.ntpc.edu.t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4176464"/>
          </a:xfrm>
        </p:spPr>
        <p:txBody>
          <a:bodyPr>
            <a:normAutofit/>
          </a:bodyPr>
          <a:lstStyle/>
          <a:p>
            <a:r>
              <a:rPr lang="en-US" altLang="zh-TW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學年度第一學期</a:t>
            </a:r>
            <a:r>
              <a:rPr lang="en-US" altLang="zh-TW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期末課發會暨召集人聯席會議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059832" y="5229200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1071225 (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星期二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25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0"/>
            <a:ext cx="1656184" cy="764704"/>
          </a:xfrm>
        </p:spPr>
        <p:txBody>
          <a:bodyPr>
            <a:normAutofit/>
          </a:bodyPr>
          <a:lstStyle/>
          <a:p>
            <a:pPr algn="l"/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議程：</a:t>
            </a:r>
            <a:endParaRPr lang="zh-TW" altLang="en-US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1520" y="620688"/>
            <a:ext cx="8640960" cy="6383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壹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、主席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致詞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、業務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報告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檢核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本校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學年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度第一學期生涯發展教育執行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情形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各項業務轉知事項。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參、討論事項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討論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修正本校課程發展委員會設置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要點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二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審查本校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107-2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各領域授課節數。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63538"/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審查本校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107-2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計畫，提請討論。</a:t>
            </a:r>
            <a:endParaRPr lang="zh-TW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63538">
              <a:spcBef>
                <a:spcPts val="600"/>
              </a:spcBef>
              <a:spcAft>
                <a:spcPts val="600"/>
              </a:spcAft>
            </a:pP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推薦本校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107-2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優良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課程計畫，提請討論。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肆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臨時動議 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伍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散會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zh-TW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9918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0865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貳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業務報告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3518" y="836712"/>
            <a:ext cx="8604448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檢核</a:t>
            </a:r>
            <a:r>
              <a:rPr lang="zh-TW" altLang="zh-TW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</a:t>
            </a:r>
            <a:r>
              <a:rPr lang="en-US" altLang="zh-TW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zh-TW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</a:t>
            </a:r>
            <a:r>
              <a:rPr lang="zh-TW" altLang="zh-TW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度第一學期生涯發展教育執行</a:t>
            </a:r>
            <a:r>
              <a:rPr lang="zh-TW" altLang="zh-TW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情形</a:t>
            </a:r>
            <a:r>
              <a:rPr lang="zh-TW" altLang="en-US" sz="2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6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zh-TW" altLang="zh-TW" sz="2600" b="1" kern="100" dirty="0" smtClean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說</a:t>
            </a:r>
            <a:r>
              <a:rPr lang="en-US" altLang="zh-TW" sz="2600" b="1" kern="100" dirty="0" smtClean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2600" b="1" kern="100" dirty="0" smtClean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明：</a:t>
            </a:r>
            <a:endParaRPr lang="zh-TW" altLang="zh-TW" sz="2600" kern="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600" b="1" kern="100" dirty="0" smtClean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本學期有關生涯發展教育課程及活動如</a:t>
            </a:r>
            <a:r>
              <a:rPr lang="en-US" altLang="zh-TW" sz="26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PPt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有關生涯發展教育課程各領域融入成果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連同領域自評表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各領域一張由召集人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代表填寫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);</a:t>
            </a:r>
          </a:p>
          <a:p>
            <a:pPr marL="0" indent="0">
              <a:buNone/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領域教師自評表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每人一張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0" indent="0">
              <a:buNone/>
            </a:pPr>
            <a:endParaRPr lang="en-US" altLang="zh-TW" sz="2600" b="1" kern="100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600" b="1" kern="100" dirty="0" smtClean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決議</a:t>
            </a:r>
            <a:r>
              <a:rPr lang="zh-TW" altLang="zh-TW" sz="2600" b="1" kern="100" dirty="0" smtClean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28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3886" y="452696"/>
            <a:ext cx="8229600" cy="677554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1560" y="1556792"/>
            <a:ext cx="7632848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zh-TW" sz="2800" b="1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、寒假作業</a:t>
            </a:r>
            <a:endParaRPr lang="zh-TW" altLang="zh-TW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(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相關檔案請於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中午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</a:t>
            </a:r>
            <a:endParaRPr lang="en-US" altLang="zh-TW" sz="2800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交至</a:t>
            </a:r>
            <a:r>
              <a:rPr lang="zh-TW" altLang="zh-TW" sz="3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嘉</a:t>
            </a:r>
            <a:r>
              <a:rPr lang="zh-TW" altLang="zh-TW" sz="3000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慧</a:t>
            </a:r>
            <a:r>
              <a:rPr lang="zh-TW" altLang="en-US" sz="3000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小姐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以利油印作業。</a:t>
            </a:r>
            <a:endParaRPr lang="zh-TW" altLang="zh-TW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解答及後續批閱處理方式之電子檔，</a:t>
            </a:r>
            <a:endParaRPr lang="zh-TW" altLang="zh-TW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b="1" u="sng" kern="100" dirty="0">
                <a:solidFill>
                  <a:srgbClr val="0563C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請於</a:t>
            </a:r>
            <a:r>
              <a:rPr lang="en-US" altLang="zh-TW" sz="2800" b="1" u="sng" kern="100" dirty="0" smtClean="0">
                <a:solidFill>
                  <a:srgbClr val="0563C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107</a:t>
            </a:r>
            <a:r>
              <a:rPr lang="en-US" altLang="zh-TW" sz="2800" b="1" u="sng" kern="100" dirty="0" smtClean="0">
                <a:solidFill>
                  <a:srgbClr val="0563C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年</a:t>
            </a:r>
            <a:r>
              <a:rPr lang="en-US" altLang="zh-TW" sz="2800" b="1" u="sng" kern="100" dirty="0">
                <a:solidFill>
                  <a:srgbClr val="0563C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1</a:t>
            </a:r>
            <a:r>
              <a:rPr lang="en-US" altLang="zh-TW" sz="2800" b="1" u="sng" kern="100" dirty="0">
                <a:solidFill>
                  <a:srgbClr val="0563C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月</a:t>
            </a:r>
            <a:r>
              <a:rPr lang="en-US" altLang="zh-TW" sz="2800" b="1" u="sng" kern="100" dirty="0" smtClean="0">
                <a:solidFill>
                  <a:srgbClr val="0563C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11</a:t>
            </a:r>
            <a:r>
              <a:rPr lang="en-US" altLang="zh-TW" sz="2800" b="1" u="sng" kern="100" dirty="0" smtClean="0">
                <a:solidFill>
                  <a:srgbClr val="0563C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日</a:t>
            </a:r>
            <a:r>
              <a:rPr lang="en-US" altLang="zh-TW" sz="2800" b="1" u="sng" kern="100" dirty="0" smtClean="0">
                <a:solidFill>
                  <a:srgbClr val="0563C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(</a:t>
            </a:r>
            <a:r>
              <a:rPr lang="zh-TW" altLang="en-US" sz="2800" b="1" u="sng" kern="100" dirty="0" smtClean="0">
                <a:solidFill>
                  <a:srgbClr val="0563C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五</a:t>
            </a:r>
            <a:r>
              <a:rPr lang="en-US" altLang="zh-TW" sz="2800" b="1" u="sng" kern="100" dirty="0" smtClean="0">
                <a:solidFill>
                  <a:srgbClr val="0563C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)</a:t>
            </a:r>
            <a:r>
              <a:rPr lang="en-US" altLang="zh-TW" sz="2800" b="1" u="sng" kern="100" dirty="0" err="1" smtClean="0">
                <a:solidFill>
                  <a:srgbClr val="0563C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寄至</a:t>
            </a:r>
            <a:r>
              <a:rPr lang="en-US" altLang="zh-TW" sz="2800" b="1" u="sng" kern="100" dirty="0" smtClean="0">
                <a:solidFill>
                  <a:srgbClr val="0563C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   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800" b="1" u="sng" kern="100" dirty="0" smtClean="0">
                <a:solidFill>
                  <a:srgbClr val="0563C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           </a:t>
            </a:r>
            <a:r>
              <a:rPr lang="en-US" altLang="zh-TW" sz="2800" b="1" u="sng" kern="100" dirty="0" smtClean="0">
                <a:solidFill>
                  <a:srgbClr val="0563C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H214@hpjh.ntpc.edu.tw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信箱</a:t>
            </a:r>
            <a:endParaRPr lang="zh-TW" altLang="zh-TW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93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1560" y="1159578"/>
            <a:ext cx="763284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7660">
              <a:spcBef>
                <a:spcPts val="1800"/>
              </a:spcBef>
              <a:spcAft>
                <a:spcPts val="0"/>
              </a:spcAft>
            </a:pPr>
            <a:r>
              <a:rPr lang="zh-TW" altLang="en-US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zh-TW" sz="3600" b="1" kern="100" dirty="0" smtClean="0">
                <a:solidFill>
                  <a:srgbClr val="0033CC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107-2</a:t>
            </a:r>
            <a:r>
              <a:rPr lang="zh-TW" altLang="zh-TW" sz="36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九年級課程</a:t>
            </a:r>
            <a:r>
              <a:rPr lang="zh-TW" altLang="zh-TW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規劃</a:t>
            </a:r>
            <a:endParaRPr lang="zh-TW" altLang="zh-TW" sz="3600" kern="100" dirty="0">
              <a:solidFill>
                <a:srgbClr val="0033C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en-US" altLang="zh-TW" sz="28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28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暫定</a:t>
            </a:r>
            <a:r>
              <a:rPr lang="en-US" altLang="zh-TW" sz="28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zh-TW" sz="28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zh-TW" sz="28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19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課程教學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結束</a:t>
            </a:r>
            <a:endParaRPr lang="en-US" altLang="zh-TW" sz="2800" b="1" kern="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   2/19-2/20</a:t>
            </a:r>
            <a:r>
              <a:rPr lang="zh-TW" altLang="en-US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第三</a:t>
            </a:r>
            <a:r>
              <a:rPr lang="zh-TW" altLang="en-US" sz="28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次複習考  </a:t>
            </a:r>
            <a:endParaRPr lang="en-US" altLang="zh-TW" sz="2800" b="1" kern="1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   4/18-4/19 </a:t>
            </a:r>
            <a:r>
              <a:rPr lang="zh-TW" altLang="en-US" sz="28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第四次複習</a:t>
            </a:r>
            <a:r>
              <a:rPr lang="zh-TW" altLang="en-US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考         </a:t>
            </a:r>
            <a:endParaRPr lang="en-US" altLang="zh-TW" sz="2800" b="1" kern="1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   4/30-5/1</a:t>
            </a:r>
            <a:r>
              <a:rPr lang="zh-TW" altLang="en-US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第</a:t>
            </a:r>
            <a:r>
              <a:rPr lang="zh-TW" altLang="en-US" sz="28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en-US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次定期評量</a:t>
            </a:r>
            <a:r>
              <a:rPr lang="en-US" altLang="zh-TW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畢業考</a:t>
            </a:r>
            <a:r>
              <a:rPr lang="en-US" altLang="zh-TW" sz="28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800" b="1" kern="1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(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108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22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開始進行會考前</a:t>
            </a:r>
            <a:endParaRPr lang="en-US" altLang="zh-TW" sz="2800" b="1" kern="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</a:t>
            </a:r>
            <a:r>
              <a:rPr lang="zh-TW" altLang="zh-TW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複習</a:t>
            </a:r>
            <a:r>
              <a:rPr lang="zh-TW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800" b="1" kern="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108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日教育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會考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(</a:t>
            </a:r>
            <a:r>
              <a:rPr lang="zh-TW" altLang="en-US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各領域教師協助規劃複習課程內容</a:t>
            </a:r>
            <a:endParaRPr lang="zh-TW" altLang="zh-TW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標題 1"/>
          <p:cNvSpPr>
            <a:spLocks noGrp="1"/>
          </p:cNvSpPr>
          <p:nvPr>
            <p:ph type="title"/>
          </p:nvPr>
        </p:nvSpPr>
        <p:spPr>
          <a:xfrm>
            <a:off x="213886" y="452696"/>
            <a:ext cx="8229600" cy="677554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580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3886" y="452696"/>
            <a:ext cx="8229600" cy="677554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13886" y="1484784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7660" algn="just">
              <a:spcAft>
                <a:spcPts val="0"/>
              </a:spcAft>
            </a:pPr>
            <a:r>
              <a:rPr lang="zh-TW" altLang="zh-TW" sz="3600" b="1" kern="100" dirty="0">
                <a:solidFill>
                  <a:srgbClr val="0033CC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</a:t>
            </a:r>
            <a:r>
              <a:rPr lang="en-US" altLang="zh-TW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107-2</a:t>
            </a:r>
            <a:r>
              <a:rPr lang="zh-TW" altLang="zh-TW" sz="36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課表</a:t>
            </a:r>
            <a:r>
              <a:rPr lang="zh-TW" altLang="zh-TW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發放</a:t>
            </a:r>
            <a:endParaRPr lang="en-US" altLang="zh-TW" sz="2800" kern="100" dirty="0" smtClean="0">
              <a:solidFill>
                <a:srgbClr val="0033C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indent="327660" algn="just">
              <a:spcAft>
                <a:spcPts val="0"/>
              </a:spcAft>
            </a:pPr>
            <a:r>
              <a:rPr lang="zh-TW" altLang="en-US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endParaRPr lang="zh-TW" altLang="zh-TW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en-US" altLang="zh-TW" sz="28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預定</a:t>
            </a:r>
            <a:r>
              <a:rPr lang="en-US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發放下學期課表</a:t>
            </a:r>
            <a:endParaRPr lang="en-US" altLang="zh-TW" sz="2800" b="1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en-US" altLang="zh-TW" sz="2800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en-US" altLang="zh-TW" sz="28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en-US" altLang="zh-TW" sz="28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預定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31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)12:00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網路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公告</a:t>
            </a:r>
            <a:endParaRPr lang="en-US" altLang="zh-TW" sz="2800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(</a:t>
            </a:r>
            <a:r>
              <a:rPr lang="zh-TW" altLang="en-US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課表查閱</a:t>
            </a:r>
            <a:r>
              <a:rPr lang="zh-TW" altLang="zh-TW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路徑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cs typeface="Arial" panose="020B0604020202020204" pitchFamily="34" charset="0"/>
              </a:rPr>
              <a:t>   </a:t>
            </a:r>
          </a:p>
          <a:p>
            <a:pPr>
              <a:spcAft>
                <a:spcPts val="0"/>
              </a:spcAft>
            </a:pPr>
            <a:r>
              <a:rPr lang="en-US" altLang="zh-TW" sz="2800" b="1" kern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sz="2800" b="1" kern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      </a:t>
            </a:r>
            <a:r>
              <a:rPr lang="zh-TW" altLang="zh-TW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校</a:t>
            </a:r>
            <a:r>
              <a:rPr lang="zh-TW" altLang="zh-TW" sz="2800" b="1" kern="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網→登入→教務處→教學組→班級課表</a:t>
            </a:r>
            <a:endParaRPr lang="zh-TW" altLang="zh-TW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71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1484784"/>
            <a:ext cx="8640960" cy="5184576"/>
          </a:xfrm>
        </p:spPr>
        <p:txBody>
          <a:bodyPr>
            <a:normAutofit/>
          </a:bodyPr>
          <a:lstStyle/>
          <a:p>
            <a:pPr marL="1270" indent="0" algn="just">
              <a:buNone/>
            </a:pPr>
            <a:r>
              <a:rPr lang="zh-TW" altLang="en-US" sz="3600" b="1" kern="100" dirty="0" smtClean="0">
                <a:solidFill>
                  <a:srgbClr val="0033CC"/>
                </a:solidFill>
                <a:latin typeface="Calibri"/>
                <a:ea typeface="標楷體"/>
                <a:cs typeface="Times New Roman"/>
              </a:rPr>
              <a:t>四</a:t>
            </a:r>
            <a:r>
              <a:rPr lang="zh-TW" altLang="zh-TW" sz="3600" b="1" kern="100" dirty="0" smtClean="0">
                <a:solidFill>
                  <a:srgbClr val="0033CC"/>
                </a:solidFill>
                <a:latin typeface="Calibri"/>
                <a:ea typeface="標楷體"/>
                <a:cs typeface="Times New Roman"/>
              </a:rPr>
              <a:t>、</a:t>
            </a:r>
            <a:r>
              <a:rPr lang="en-US" altLang="zh-TW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107-2</a:t>
            </a:r>
            <a:r>
              <a:rPr lang="zh-TW" altLang="zh-TW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課表</a:t>
            </a:r>
            <a:r>
              <a:rPr lang="zh-TW" altLang="zh-TW" sz="3600" b="1" kern="100" dirty="0" smtClean="0">
                <a:solidFill>
                  <a:srgbClr val="0033CC"/>
                </a:solidFill>
                <a:latin typeface="Calibri"/>
                <a:ea typeface="標楷體"/>
                <a:cs typeface="Times New Roman"/>
              </a:rPr>
              <a:t>調課</a:t>
            </a:r>
            <a:endParaRPr lang="en-US" altLang="zh-TW" sz="3600" b="1" kern="100" dirty="0" smtClean="0">
              <a:solidFill>
                <a:srgbClr val="0033CC"/>
              </a:solidFill>
              <a:latin typeface="Calibri"/>
              <a:ea typeface="標楷體"/>
              <a:cs typeface="Times New Roman"/>
            </a:endParaRPr>
          </a:p>
          <a:p>
            <a:pPr marL="304800" indent="0" algn="just">
              <a:buNone/>
            </a:pPr>
            <a:r>
              <a:rPr lang="zh-TW" altLang="en-US" sz="3100" b="1" kern="100" dirty="0" smtClean="0">
                <a:latin typeface="Calibri"/>
                <a:ea typeface="標楷體"/>
                <a:cs typeface="Times New Roman"/>
              </a:rPr>
              <a:t>     </a:t>
            </a:r>
            <a:r>
              <a:rPr lang="en-US" altLang="zh-TW" sz="26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1.</a:t>
            </a:r>
            <a:r>
              <a:rPr lang="zh-TW" altLang="zh-TW" sz="26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調課日期</a:t>
            </a:r>
            <a:r>
              <a:rPr lang="en-US" altLang="zh-TW" sz="26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:</a:t>
            </a:r>
          </a:p>
          <a:p>
            <a:pPr marL="304800" indent="0" algn="just">
              <a:buNone/>
            </a:pPr>
            <a:r>
              <a:rPr lang="zh-TW" altLang="en-US" sz="2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108</a:t>
            </a:r>
            <a:r>
              <a:rPr lang="zh-TW" altLang="en-US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年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15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週</a:t>
            </a:r>
            <a:r>
              <a:rPr lang="zh-TW" altLang="en-US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至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17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週</a:t>
            </a:r>
            <a:r>
              <a:rPr lang="zh-TW" altLang="en-US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四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下午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4:00</a:t>
            </a:r>
            <a:r>
              <a:rPr lang="zh-TW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整</a:t>
            </a:r>
            <a:endParaRPr lang="en-US" altLang="zh-TW" sz="2600" b="1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r>
              <a:rPr lang="zh-TW" altLang="en-US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en-US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下午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4:00</a:t>
            </a:r>
            <a:r>
              <a:rPr lang="zh-TW" altLang="en-US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後不受理</a:t>
            </a:r>
            <a:r>
              <a:rPr lang="en-US" altLang="zh-TW" sz="2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endParaRPr lang="en-US" altLang="zh-TW" sz="2600" b="1" kern="100" dirty="0" smtClean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r>
              <a:rPr lang="zh-TW" altLang="en-US" sz="2600" kern="100" dirty="0" smtClean="0"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</a:t>
            </a:r>
            <a:r>
              <a:rPr lang="en-US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2.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欲調動課表之教師，請先至教學組拿取</a:t>
            </a:r>
            <a:endParaRPr lang="en-US" altLang="zh-TW" sz="2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r>
              <a:rPr lang="zh-TW" altLang="en-US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zh-TW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「</a:t>
            </a:r>
            <a:r>
              <a:rPr lang="zh-TW" altLang="en-US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學期前</a:t>
            </a:r>
            <a:r>
              <a:rPr lang="zh-TW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調</a:t>
            </a:r>
            <a:r>
              <a:rPr lang="zh-TW" altLang="en-US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課</a:t>
            </a:r>
            <a:r>
              <a:rPr lang="zh-TW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申請</a:t>
            </a:r>
            <a:r>
              <a:rPr lang="zh-TW" altLang="en-US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表</a:t>
            </a:r>
            <a:r>
              <a:rPr lang="zh-TW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」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，並經雙方當事人在申</a:t>
            </a:r>
            <a:endParaRPr lang="en-US" altLang="zh-TW" sz="2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r>
              <a:rPr lang="zh-TW" altLang="en-US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請單上簽名</a:t>
            </a:r>
            <a:r>
              <a:rPr lang="zh-TW" altLang="zh-TW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確認後，再交回</a:t>
            </a:r>
            <a:r>
              <a:rPr lang="zh-TW" altLang="zh-TW" sz="26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教務處</a:t>
            </a:r>
            <a:r>
              <a:rPr lang="zh-TW" altLang="en-US" sz="26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美慧</a:t>
            </a:r>
            <a:r>
              <a:rPr lang="zh-TW" altLang="zh-TW" sz="26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老師</a:t>
            </a:r>
            <a:r>
              <a:rPr lang="zh-TW" altLang="zh-TW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處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en-US" altLang="zh-TW" sz="2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zh-TW" altLang="en-US" sz="26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r>
              <a:rPr lang="en-US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3.</a:t>
            </a:r>
            <a:r>
              <a:rPr lang="zh-TW" altLang="zh-TW" sz="2600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因</a:t>
            </a:r>
            <a:r>
              <a:rPr lang="zh-TW" altLang="zh-TW" sz="2600" u="sng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衝堂須調動其他老師的課表時，也請被調動</a:t>
            </a:r>
            <a:endParaRPr lang="en-US" altLang="zh-TW" sz="2600" u="sng" kern="100" dirty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zh-TW" altLang="en-US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r>
              <a:rPr lang="zh-TW" altLang="en-US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zh-TW" altLang="zh-TW" sz="2600" u="sng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課表的老師能多包涵！</a:t>
            </a:r>
            <a:endParaRPr lang="en-US" altLang="zh-TW" sz="2600" u="sng" kern="100" dirty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endParaRPr lang="zh-TW" altLang="zh-TW" sz="2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1270" indent="0" algn="just">
              <a:buNone/>
            </a:pPr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indent="3810" algn="just"/>
            <a:endParaRPr lang="en-US" altLang="zh-TW" sz="1400" b="1" kern="100" dirty="0" smtClean="0">
              <a:latin typeface="Calibri"/>
              <a:ea typeface="標楷體"/>
              <a:cs typeface="Times New Roman"/>
            </a:endParaRPr>
          </a:p>
          <a:p>
            <a:pPr indent="3810" algn="just"/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marL="1270" indent="101600" algn="just"/>
            <a:endParaRPr lang="zh-TW" altLang="zh-TW" sz="1400" kern="100" dirty="0">
              <a:effectLst/>
              <a:latin typeface="Calibri"/>
              <a:ea typeface="新細明體"/>
              <a:cs typeface="Times New Roman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213886" y="452696"/>
            <a:ext cx="8229600" cy="677554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1576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268760"/>
            <a:ext cx="8352928" cy="5184576"/>
          </a:xfrm>
        </p:spPr>
        <p:txBody>
          <a:bodyPr>
            <a:normAutofit/>
          </a:bodyPr>
          <a:lstStyle/>
          <a:p>
            <a:pPr marL="1270" indent="0" algn="just">
              <a:buNone/>
            </a:pPr>
            <a:r>
              <a:rPr lang="zh-TW" altLang="en-US" sz="3600" b="1" kern="100" dirty="0" smtClean="0">
                <a:solidFill>
                  <a:srgbClr val="0033CC"/>
                </a:solidFill>
                <a:latin typeface="Calibri"/>
                <a:ea typeface="標楷體"/>
                <a:cs typeface="Times New Roman"/>
              </a:rPr>
              <a:t>四</a:t>
            </a:r>
            <a:r>
              <a:rPr lang="zh-TW" altLang="zh-TW" sz="3600" b="1" kern="100" dirty="0" smtClean="0">
                <a:solidFill>
                  <a:srgbClr val="0033CC"/>
                </a:solidFill>
                <a:latin typeface="Calibri"/>
                <a:ea typeface="標楷體"/>
                <a:cs typeface="Times New Roman"/>
              </a:rPr>
              <a:t>、</a:t>
            </a:r>
            <a:r>
              <a:rPr lang="en-US" altLang="zh-TW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107-2</a:t>
            </a:r>
            <a:r>
              <a:rPr lang="zh-TW" altLang="zh-TW" sz="36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課表</a:t>
            </a:r>
            <a:r>
              <a:rPr lang="zh-TW" altLang="zh-TW" sz="3600" b="1" kern="100" dirty="0" smtClean="0">
                <a:solidFill>
                  <a:srgbClr val="0033CC"/>
                </a:solidFill>
                <a:ea typeface="標楷體"/>
                <a:cs typeface="Times New Roman"/>
              </a:rPr>
              <a:t>調課</a:t>
            </a:r>
            <a:endParaRPr lang="en-US" altLang="zh-TW" sz="3600" b="1" kern="100" dirty="0" smtClean="0">
              <a:solidFill>
                <a:srgbClr val="0033CC"/>
              </a:solidFill>
              <a:latin typeface="Calibri"/>
              <a:ea typeface="標楷體"/>
              <a:cs typeface="Times New Roman"/>
            </a:endParaRPr>
          </a:p>
          <a:p>
            <a:pPr indent="0">
              <a:buNone/>
            </a:pPr>
            <a:r>
              <a:rPr lang="en-US" altLang="zh-TW" sz="29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4.</a:t>
            </a:r>
            <a:r>
              <a:rPr lang="zh-TW" altLang="zh-TW" sz="2900" b="1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不接受調課時段</a:t>
            </a:r>
            <a:r>
              <a:rPr lang="zh-TW" altLang="en-US" sz="2900" b="1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如下</a:t>
            </a:r>
            <a:r>
              <a:rPr lang="en-US" altLang="zh-TW" sz="2900" b="1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:</a:t>
            </a:r>
            <a:endParaRPr lang="zh-TW" altLang="zh-TW" sz="2900" kern="100" dirty="0" smtClean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1270" indent="0" algn="just">
              <a:buNone/>
            </a:pPr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indent="0" algn="just">
              <a:buNone/>
            </a:pPr>
            <a:endParaRPr lang="en-US" altLang="zh-TW" sz="1400" b="1" kern="100" dirty="0" smtClean="0">
              <a:latin typeface="Calibri"/>
              <a:ea typeface="標楷體"/>
              <a:cs typeface="Times New Roman"/>
            </a:endParaRPr>
          </a:p>
          <a:p>
            <a:pPr indent="3810" algn="just"/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marL="1270" indent="101600" algn="just"/>
            <a:endParaRPr lang="zh-TW" altLang="zh-TW" sz="1400" kern="100" dirty="0">
              <a:effectLst/>
              <a:latin typeface="Calibri"/>
              <a:ea typeface="新細明體"/>
              <a:cs typeface="Times New Roman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213886" y="452696"/>
            <a:ext cx="8229600" cy="677554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979693"/>
              </p:ext>
            </p:extLst>
          </p:nvPr>
        </p:nvGraphicFramePr>
        <p:xfrm>
          <a:off x="524063" y="4363995"/>
          <a:ext cx="8064900" cy="1537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820">
                  <a:extLst>
                    <a:ext uri="{9D8B030D-6E8A-4147-A177-3AD203B41FA5}">
                      <a16:colId xmlns:a16="http://schemas.microsoft.com/office/drawing/2014/main" val="1522528119"/>
                    </a:ext>
                  </a:extLst>
                </a:gridCol>
                <a:gridCol w="1095583">
                  <a:extLst>
                    <a:ext uri="{9D8B030D-6E8A-4147-A177-3AD203B41FA5}">
                      <a16:colId xmlns:a16="http://schemas.microsoft.com/office/drawing/2014/main" val="191383788"/>
                    </a:ext>
                  </a:extLst>
                </a:gridCol>
                <a:gridCol w="1095583">
                  <a:extLst>
                    <a:ext uri="{9D8B030D-6E8A-4147-A177-3AD203B41FA5}">
                      <a16:colId xmlns:a16="http://schemas.microsoft.com/office/drawing/2014/main" val="3726960439"/>
                    </a:ext>
                  </a:extLst>
                </a:gridCol>
                <a:gridCol w="1095583">
                  <a:extLst>
                    <a:ext uri="{9D8B030D-6E8A-4147-A177-3AD203B41FA5}">
                      <a16:colId xmlns:a16="http://schemas.microsoft.com/office/drawing/2014/main" val="3331229312"/>
                    </a:ext>
                  </a:extLst>
                </a:gridCol>
                <a:gridCol w="1095583">
                  <a:extLst>
                    <a:ext uri="{9D8B030D-6E8A-4147-A177-3AD203B41FA5}">
                      <a16:colId xmlns:a16="http://schemas.microsoft.com/office/drawing/2014/main" val="4259090650"/>
                    </a:ext>
                  </a:extLst>
                </a:gridCol>
                <a:gridCol w="1095583">
                  <a:extLst>
                    <a:ext uri="{9D8B030D-6E8A-4147-A177-3AD203B41FA5}">
                      <a16:colId xmlns:a16="http://schemas.microsoft.com/office/drawing/2014/main" val="1123920198"/>
                    </a:ext>
                  </a:extLst>
                </a:gridCol>
                <a:gridCol w="1095583">
                  <a:extLst>
                    <a:ext uri="{9D8B030D-6E8A-4147-A177-3AD203B41FA5}">
                      <a16:colId xmlns:a16="http://schemas.microsoft.com/office/drawing/2014/main" val="3680442119"/>
                    </a:ext>
                  </a:extLst>
                </a:gridCol>
                <a:gridCol w="1144582">
                  <a:extLst>
                    <a:ext uri="{9D8B030D-6E8A-4147-A177-3AD203B41FA5}">
                      <a16:colId xmlns:a16="http://schemas.microsoft.com/office/drawing/2014/main" val="2693916384"/>
                    </a:ext>
                  </a:extLst>
                </a:gridCol>
              </a:tblGrid>
              <a:tr h="6148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班級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901.907.909</a:t>
                      </a:r>
                      <a:endParaRPr lang="zh-TW" sz="1200" kern="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910.914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902.903.906.911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801.802.804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803.805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806.807.809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701.702.704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705.708.711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0381511"/>
                  </a:ext>
                </a:extLst>
              </a:tr>
              <a:tr h="9222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科目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英語</a:t>
                      </a:r>
                      <a:r>
                        <a:rPr lang="en-US" sz="1200" kern="100">
                          <a:effectLst/>
                        </a:rPr>
                        <a:t>3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數學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英語</a:t>
                      </a:r>
                      <a:r>
                        <a:rPr lang="en-US" sz="1200" kern="100">
                          <a:effectLst/>
                        </a:rPr>
                        <a:t>3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數學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英語</a:t>
                      </a:r>
                      <a:r>
                        <a:rPr lang="en-US" sz="1200" kern="100">
                          <a:effectLst/>
                        </a:rPr>
                        <a:t>3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英語</a:t>
                      </a:r>
                      <a:r>
                        <a:rPr lang="en-US" sz="1200" kern="100">
                          <a:effectLst/>
                        </a:rPr>
                        <a:t>3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數學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國文</a:t>
                      </a:r>
                      <a:r>
                        <a:rPr lang="en-US" sz="1200" kern="100" dirty="0">
                          <a:effectLst/>
                        </a:rPr>
                        <a:t>4</a:t>
                      </a:r>
                      <a:r>
                        <a:rPr lang="zh-TW" sz="1200" kern="100" dirty="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英語</a:t>
                      </a:r>
                      <a:r>
                        <a:rPr lang="en-US" sz="1200" kern="100" dirty="0">
                          <a:effectLst/>
                        </a:rPr>
                        <a:t>3</a:t>
                      </a:r>
                      <a:r>
                        <a:rPr lang="zh-TW" sz="1200" kern="100" dirty="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數學</a:t>
                      </a:r>
                      <a:r>
                        <a:rPr lang="en-US" sz="1200" kern="100" dirty="0">
                          <a:effectLst/>
                        </a:rPr>
                        <a:t>4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8544810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4668" y="2564904"/>
            <a:ext cx="8791189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(1)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九年級數理分組時間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6.7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節、二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2.3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節、三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6.7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節、四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1.2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節、五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1.2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節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kumimoji="0" lang="en-US" altLang="zh-TW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(2)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藝才、體育、學習中心區段排課時間</a:t>
            </a:r>
            <a:endParaRPr kumimoji="0" lang="zh-TW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(3)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星期二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3~4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節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課發及超額會議成員</a:t>
            </a:r>
            <a:endParaRPr kumimoji="0" lang="zh-TW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kumimoji="0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(4)</a:t>
            </a:r>
            <a:r>
              <a:rPr kumimoji="0" lang="zh-TW" altLang="en-US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領域課程小組會議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kumimoji="0" lang="zh-TW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備註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：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學習中心區段排課時間</a:t>
            </a:r>
            <a:endParaRPr kumimoji="0" lang="zh-TW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58768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pPr marL="0" indent="0">
              <a:buNone/>
            </a:pPr>
            <a:r>
              <a:rPr lang="zh-TW" altLang="en-US" b="1" kern="100" dirty="0" smtClean="0">
                <a:solidFill>
                  <a:srgbClr val="0033CC"/>
                </a:solidFill>
                <a:ea typeface="標楷體"/>
                <a:cs typeface="Times New Roman"/>
              </a:rPr>
              <a:t>五</a:t>
            </a:r>
            <a:r>
              <a:rPr lang="zh-TW" altLang="zh-TW" b="1" kern="100" dirty="0" smtClean="0">
                <a:solidFill>
                  <a:srgbClr val="0033CC"/>
                </a:solidFill>
                <a:ea typeface="標楷體"/>
                <a:cs typeface="Times New Roman"/>
              </a:rPr>
              <a:t>、</a:t>
            </a:r>
            <a:r>
              <a:rPr lang="en-US" altLang="zh-TW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107-1</a:t>
            </a:r>
            <a:r>
              <a:rPr lang="zh-TW" altLang="en-US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各項課程或活動實施自評表</a:t>
            </a:r>
            <a:endParaRPr lang="en-US" altLang="zh-TW" b="1" kern="100" dirty="0" smtClean="0">
              <a:solidFill>
                <a:srgbClr val="0033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lnSpc>
                <a:spcPts val="32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altLang="zh-TW" b="1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請各</a:t>
            </a:r>
            <a:r>
              <a:rPr lang="zh-TW" altLang="zh-TW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領域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</a:t>
            </a:r>
            <a:r>
              <a:rPr lang="zh-TW" altLang="zh-TW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導師</a:t>
            </a:r>
            <a:r>
              <a:rPr lang="zh-TW" altLang="zh-TW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協助填寫</a:t>
            </a:r>
            <a:endParaRPr lang="zh-TW" altLang="zh-TW" kern="1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(</a:t>
            </a:r>
            <a:r>
              <a:rPr lang="zh-TW" altLang="zh-TW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各領域課發委於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前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，請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各領域教師及導師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填寫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於領域研習會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領域教師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完成、導師則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Line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群組轉貼完成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3200"/>
              </a:lnSpc>
              <a:spcBef>
                <a:spcPts val="600"/>
              </a:spcBef>
              <a:spcAft>
                <a:spcPts val="0"/>
              </a:spcAft>
            </a:pPr>
            <a:endParaRPr lang="en-US" altLang="zh-TW" b="1" kern="100" dirty="0" smtClean="0">
              <a:solidFill>
                <a:srgbClr val="0033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b="1" kern="100" dirty="0">
              <a:solidFill>
                <a:srgbClr val="0033CC"/>
              </a:solidFill>
              <a:ea typeface="標楷體"/>
              <a:cs typeface="Times New Roman"/>
            </a:endParaRPr>
          </a:p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56592" y="4725144"/>
            <a:ext cx="10351263" cy="2008142"/>
          </a:xfrm>
          <a:prstGeom prst="rect">
            <a:avLst/>
          </a:prstGeom>
        </p:spPr>
      </p:pic>
      <p:pic>
        <p:nvPicPr>
          <p:cNvPr id="1029" name="Picture 5" descr="107-1課程結構自評(課發委員)QR CO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663" cy="98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7-1課程活動自評(7年級)QR CO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4738" cy="107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107-1課程活動自評(8年級)QR COD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0938" cy="115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107-1課程活動自評(9年級)QR COD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15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107-1課程計畫實施後領域教師自評表(領域教師)QR COD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0775" cy="112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245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五、第三次段考時程表</a:t>
            </a:r>
            <a:endParaRPr lang="en-US" altLang="zh-TW" b="1" dirty="0" smtClean="0">
              <a:solidFill>
                <a:srgbClr val="0033CC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213886" y="476672"/>
            <a:ext cx="8229600" cy="653578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166967"/>
              </p:ext>
            </p:extLst>
          </p:nvPr>
        </p:nvGraphicFramePr>
        <p:xfrm>
          <a:off x="755575" y="1412775"/>
          <a:ext cx="7776865" cy="453650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71876">
                  <a:extLst>
                    <a:ext uri="{9D8B030D-6E8A-4147-A177-3AD203B41FA5}">
                      <a16:colId xmlns:a16="http://schemas.microsoft.com/office/drawing/2014/main" val="168329219"/>
                    </a:ext>
                  </a:extLst>
                </a:gridCol>
                <a:gridCol w="971737">
                  <a:extLst>
                    <a:ext uri="{9D8B030D-6E8A-4147-A177-3AD203B41FA5}">
                      <a16:colId xmlns:a16="http://schemas.microsoft.com/office/drawing/2014/main" val="1580660970"/>
                    </a:ext>
                  </a:extLst>
                </a:gridCol>
                <a:gridCol w="971047">
                  <a:extLst>
                    <a:ext uri="{9D8B030D-6E8A-4147-A177-3AD203B41FA5}">
                      <a16:colId xmlns:a16="http://schemas.microsoft.com/office/drawing/2014/main" val="190348234"/>
                    </a:ext>
                  </a:extLst>
                </a:gridCol>
                <a:gridCol w="949683">
                  <a:extLst>
                    <a:ext uri="{9D8B030D-6E8A-4147-A177-3AD203B41FA5}">
                      <a16:colId xmlns:a16="http://schemas.microsoft.com/office/drawing/2014/main" val="2081039479"/>
                    </a:ext>
                  </a:extLst>
                </a:gridCol>
                <a:gridCol w="117377">
                  <a:extLst>
                    <a:ext uri="{9D8B030D-6E8A-4147-A177-3AD203B41FA5}">
                      <a16:colId xmlns:a16="http://schemas.microsoft.com/office/drawing/2014/main" val="3307226110"/>
                    </a:ext>
                  </a:extLst>
                </a:gridCol>
                <a:gridCol w="973804">
                  <a:extLst>
                    <a:ext uri="{9D8B030D-6E8A-4147-A177-3AD203B41FA5}">
                      <a16:colId xmlns:a16="http://schemas.microsoft.com/office/drawing/2014/main" val="2728838691"/>
                    </a:ext>
                  </a:extLst>
                </a:gridCol>
                <a:gridCol w="998614">
                  <a:extLst>
                    <a:ext uri="{9D8B030D-6E8A-4147-A177-3AD203B41FA5}">
                      <a16:colId xmlns:a16="http://schemas.microsoft.com/office/drawing/2014/main" val="86930008"/>
                    </a:ext>
                  </a:extLst>
                </a:gridCol>
                <a:gridCol w="1019289">
                  <a:extLst>
                    <a:ext uri="{9D8B030D-6E8A-4147-A177-3AD203B41FA5}">
                      <a16:colId xmlns:a16="http://schemas.microsoft.com/office/drawing/2014/main" val="3155015197"/>
                    </a:ext>
                  </a:extLst>
                </a:gridCol>
                <a:gridCol w="1003438">
                  <a:extLst>
                    <a:ext uri="{9D8B030D-6E8A-4147-A177-3AD203B41FA5}">
                      <a16:colId xmlns:a16="http://schemas.microsoft.com/office/drawing/2014/main" val="3177662653"/>
                    </a:ext>
                  </a:extLst>
                </a:gridCol>
              </a:tblGrid>
              <a:tr h="30116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日期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8">
                  <a:txBody>
                    <a:bodyPr/>
                    <a:lstStyle/>
                    <a:p>
                      <a:pPr indent="22860"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1</a:t>
                      </a:r>
                      <a:r>
                        <a:rPr lang="zh-TW" sz="1300" kern="100" dirty="0">
                          <a:effectLst/>
                        </a:rPr>
                        <a:t>月</a:t>
                      </a:r>
                      <a:r>
                        <a:rPr lang="en-US" sz="1300" kern="100" dirty="0">
                          <a:effectLst/>
                        </a:rPr>
                        <a:t>16</a:t>
                      </a:r>
                      <a:r>
                        <a:rPr lang="zh-TW" sz="1300" kern="100" dirty="0">
                          <a:effectLst/>
                        </a:rPr>
                        <a:t>日</a:t>
                      </a:r>
                      <a:r>
                        <a:rPr lang="en-US" sz="1300" kern="100" dirty="0">
                          <a:effectLst/>
                        </a:rPr>
                        <a:t>(</a:t>
                      </a:r>
                      <a:r>
                        <a:rPr lang="zh-TW" sz="1300" kern="100" dirty="0" smtClean="0">
                          <a:effectLst/>
                        </a:rPr>
                        <a:t>星期</a:t>
                      </a:r>
                      <a:r>
                        <a:rPr lang="zh-TW" altLang="en-US" sz="1300" kern="100" dirty="0" smtClean="0">
                          <a:effectLst/>
                        </a:rPr>
                        <a:t>三</a:t>
                      </a:r>
                      <a:r>
                        <a:rPr lang="en-US" sz="1300" kern="100" dirty="0" smtClean="0">
                          <a:effectLst/>
                        </a:rPr>
                        <a:t>)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4487002"/>
                  </a:ext>
                </a:extLst>
              </a:tr>
              <a:tr h="234943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節次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1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2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3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6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7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95702417"/>
                  </a:ext>
                </a:extLst>
              </a:tr>
              <a:tr h="656373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050" kern="100">
                          <a:effectLst/>
                        </a:rPr>
                        <a:t>七八九年級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自習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英語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自習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自然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自習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自習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社會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41711665"/>
                  </a:ext>
                </a:extLst>
              </a:tr>
              <a:tr h="68919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考試時間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8:20-9:05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9:15-10:00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10:10~10:55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11:05~11:50 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13:10-13:55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14:05-14:50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15:10-15:55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27432903"/>
                  </a:ext>
                </a:extLst>
              </a:tr>
              <a:tr h="463323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領試卷</a:t>
                      </a:r>
                      <a:endParaRPr lang="zh-TW" sz="12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時間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 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9:05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 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10:55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 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 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15:00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156242"/>
                  </a:ext>
                </a:extLst>
              </a:tr>
              <a:tr h="30116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日期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1</a:t>
                      </a:r>
                      <a:r>
                        <a:rPr lang="zh-TW" sz="1300" kern="100" dirty="0">
                          <a:effectLst/>
                        </a:rPr>
                        <a:t>月</a:t>
                      </a:r>
                      <a:r>
                        <a:rPr lang="en-US" sz="1300" kern="100" dirty="0">
                          <a:effectLst/>
                        </a:rPr>
                        <a:t>17</a:t>
                      </a:r>
                      <a:r>
                        <a:rPr lang="zh-TW" sz="1300" kern="100" dirty="0">
                          <a:effectLst/>
                        </a:rPr>
                        <a:t>日</a:t>
                      </a:r>
                      <a:r>
                        <a:rPr lang="en-US" sz="1300" kern="100" dirty="0">
                          <a:effectLst/>
                        </a:rPr>
                        <a:t>(</a:t>
                      </a:r>
                      <a:r>
                        <a:rPr lang="zh-TW" sz="1300" kern="100" dirty="0" smtClean="0">
                          <a:effectLst/>
                        </a:rPr>
                        <a:t>星期</a:t>
                      </a:r>
                      <a:r>
                        <a:rPr lang="zh-TW" altLang="en-US" sz="1300" kern="100" dirty="0" smtClean="0">
                          <a:effectLst/>
                        </a:rPr>
                        <a:t>四</a:t>
                      </a:r>
                      <a:r>
                        <a:rPr lang="en-US" sz="1300" kern="100" dirty="0" smtClean="0">
                          <a:effectLst/>
                        </a:rPr>
                        <a:t>)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8318323"/>
                  </a:ext>
                </a:extLst>
              </a:tr>
              <a:tr h="234943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節次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1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2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3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6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7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86110115"/>
                  </a:ext>
                </a:extLst>
              </a:tr>
              <a:tr h="656373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050" kern="100">
                          <a:effectLst/>
                        </a:rPr>
                        <a:t>七八九</a:t>
                      </a:r>
                      <a:endParaRPr lang="zh-TW" sz="12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050" kern="100">
                          <a:effectLst/>
                        </a:rPr>
                        <a:t>年級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自習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國文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自習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數學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1334402"/>
                  </a:ext>
                </a:extLst>
              </a:tr>
              <a:tr h="53571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考試時間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8:20-9:00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9:10-10:00</a:t>
                      </a:r>
                      <a:endParaRPr lang="zh-TW" sz="12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50</a:t>
                      </a:r>
                      <a:r>
                        <a:rPr lang="zh-TW" sz="1000" kern="100">
                          <a:effectLst/>
                        </a:rPr>
                        <a:t>分鐘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10:10~10:55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11:05~11:50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4158679"/>
                  </a:ext>
                </a:extLst>
              </a:tr>
              <a:tr h="463323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領試卷</a:t>
                      </a:r>
                      <a:endParaRPr lang="zh-TW" sz="12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時間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09:00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10:55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44934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83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轉知事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六、</a:t>
            </a:r>
            <a:r>
              <a:rPr lang="en-US" altLang="zh-TW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107-1</a:t>
            </a: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公開授課教師相關表單</a:t>
            </a:r>
            <a:r>
              <a:rPr lang="zh-TW" altLang="zh-TW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繳交</a:t>
            </a:r>
            <a:r>
              <a:rPr lang="zh-TW" altLang="en-US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en-US" altLang="zh-TW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107-2</a:t>
            </a:r>
            <a:r>
              <a:rPr lang="zh-TW" altLang="en-US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公開授課日程</a:t>
            </a:r>
            <a:endParaRPr lang="en-US" altLang="zh-TW" b="1" dirty="0" smtClean="0">
              <a:solidFill>
                <a:srgbClr val="0033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感謝教師協助配合辦理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)107-1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成果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表單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107-2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公開授課日程表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附件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)1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於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1/9(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繳交完畢</a:t>
            </a:r>
            <a:endParaRPr lang="zh-TW" altLang="en-US" b="1" dirty="0">
              <a:solidFill>
                <a:srgbClr val="0033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891366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七、</a:t>
            </a:r>
            <a:r>
              <a:rPr lang="en-US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校務評鑑教師檔案請於</a:t>
            </a:r>
            <a:r>
              <a:rPr lang="en-US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107/12/28</a:t>
            </a: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上傳</a:t>
            </a:r>
            <a:r>
              <a:rPr lang="zh-TW" altLang="zh-TW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完畢</a:t>
            </a:r>
            <a:endParaRPr lang="en-US" altLang="zh-TW" b="1" dirty="0" smtClean="0">
              <a:solidFill>
                <a:srgbClr val="0033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教師學經歷檔案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教師教學理念與班級經營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教學省思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805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八、</a:t>
            </a:r>
            <a:r>
              <a:rPr lang="en-US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校務評鑑領域特色</a:t>
            </a:r>
            <a:r>
              <a:rPr lang="zh-TW" altLang="zh-TW" b="1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報告</a:t>
            </a:r>
            <a:endParaRPr lang="en-US" altLang="zh-TW" b="1" dirty="0" smtClean="0">
              <a:solidFill>
                <a:srgbClr val="0033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請調整後電子檔於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107/12/28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寄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給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慧華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H214@hpjh.ntpc.edu.tw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zh-TW" dirty="0">
              <a:solidFill>
                <a:srgbClr val="0033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96086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3886" y="452696"/>
            <a:ext cx="8229600" cy="677554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80528" y="868640"/>
            <a:ext cx="64690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56235">
              <a:spcBef>
                <a:spcPts val="1200"/>
              </a:spcBef>
              <a:spcAft>
                <a:spcPts val="0"/>
              </a:spcAft>
            </a:pPr>
            <a:r>
              <a:rPr lang="zh-TW" altLang="en-US" sz="2800" b="1" kern="1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九</a:t>
            </a:r>
            <a:r>
              <a:rPr lang="zh-TW" altLang="zh-TW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19</a:t>
            </a:r>
            <a:r>
              <a:rPr lang="zh-TW" altLang="en-US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en-US" altLang="zh-TW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寒假</a:t>
            </a:r>
            <a:r>
              <a:rPr lang="zh-TW" altLang="en-US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課程準備</a:t>
            </a:r>
            <a:r>
              <a:rPr lang="zh-TW" altLang="en-US" sz="2800" b="1" kern="1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zh-TW" altLang="zh-TW" sz="2800" b="1" kern="1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流程</a:t>
            </a:r>
            <a:endParaRPr lang="zh-TW" altLang="zh-TW" sz="2800" kern="100" dirty="0">
              <a:solidFill>
                <a:srgbClr val="0033CC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7584" y="1223028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zh-TW" altLang="zh-TW" b="1" kern="100" dirty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時間</a:t>
            </a:r>
            <a:r>
              <a:rPr lang="zh-TW" altLang="zh-TW" b="1" kern="100" dirty="0" smtClean="0">
                <a:solidFill>
                  <a:srgbClr val="C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en-US" altLang="zh-TW" b="1" kern="100" dirty="0" smtClean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08:20~16:30</a:t>
            </a:r>
            <a:r>
              <a:rPr lang="zh-TW" altLang="en-US" sz="1600" b="1" kern="100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zh-TW" altLang="zh-TW" b="1" kern="100" dirty="0" smtClean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地點</a:t>
            </a:r>
            <a:r>
              <a:rPr lang="zh-TW" altLang="zh-TW" b="1" kern="100" dirty="0" smtClean="0">
                <a:solidFill>
                  <a:srgbClr val="C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zh-TW" altLang="en-US" b="1" kern="100" dirty="0" smtClean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圖書館</a:t>
            </a:r>
            <a:endParaRPr lang="zh-TW" altLang="zh-TW" sz="1600" b="1" kern="100" dirty="0">
              <a:solidFill>
                <a:srgbClr val="C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56567"/>
              </p:ext>
            </p:extLst>
          </p:nvPr>
        </p:nvGraphicFramePr>
        <p:xfrm>
          <a:off x="1199964" y="1685138"/>
          <a:ext cx="6612396" cy="4520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1203">
                  <a:extLst>
                    <a:ext uri="{9D8B030D-6E8A-4147-A177-3AD203B41FA5}">
                      <a16:colId xmlns:a16="http://schemas.microsoft.com/office/drawing/2014/main" val="675220699"/>
                    </a:ext>
                  </a:extLst>
                </a:gridCol>
                <a:gridCol w="2547061">
                  <a:extLst>
                    <a:ext uri="{9D8B030D-6E8A-4147-A177-3AD203B41FA5}">
                      <a16:colId xmlns:a16="http://schemas.microsoft.com/office/drawing/2014/main" val="1126890329"/>
                    </a:ext>
                  </a:extLst>
                </a:gridCol>
                <a:gridCol w="2204132">
                  <a:extLst>
                    <a:ext uri="{9D8B030D-6E8A-4147-A177-3AD203B41FA5}">
                      <a16:colId xmlns:a16="http://schemas.microsoft.com/office/drawing/2014/main" val="3760024564"/>
                    </a:ext>
                  </a:extLst>
                </a:gridCol>
              </a:tblGrid>
              <a:tr h="581873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時間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內容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地點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7558246"/>
                  </a:ext>
                </a:extLst>
              </a:tr>
              <a:tr h="581873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08:20~09:20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領域小組時間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視各領域開會地點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6887289"/>
                  </a:ext>
                </a:extLst>
              </a:tr>
              <a:tr h="1004329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09:30~11:30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班級讀報“教享閱”實務分享</a:t>
                      </a:r>
                      <a:endParaRPr lang="en-US" altLang="zh-TW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講師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SimHei" panose="02010609060101010101" pitchFamily="49" charset="-122"/>
                          <a:ea typeface="SimHei" panose="02010609060101010101" pitchFamily="49" charset="-122"/>
                          <a:cs typeface="+mn-cs"/>
                        </a:rPr>
                        <a:t>：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簡單老師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圖書館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6712389"/>
                  </a:ext>
                </a:extLst>
              </a:tr>
              <a:tr h="581873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11:30~13:30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午餐時間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2170649"/>
                  </a:ext>
                </a:extLst>
              </a:tr>
              <a:tr h="1004329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13:30~16:30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校園法律實務與正向管教案例分享</a:t>
                      </a:r>
                      <a:endParaRPr lang="en-US" altLang="zh-TW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講師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SimHei" panose="02010609060101010101" pitchFamily="49" charset="-122"/>
                          <a:ea typeface="SimHei" panose="02010609060101010101" pitchFamily="49" charset="-122"/>
                          <a:cs typeface="+mn-cs"/>
                        </a:rPr>
                        <a:t>：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新北巿教育局法務李宗翰專員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圖書館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30400954"/>
                  </a:ext>
                </a:extLst>
              </a:tr>
              <a:tr h="581873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16:30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賦歸</a:t>
                      </a:r>
                      <a:r>
                        <a:rPr lang="en-US" altLang="zh-TW" dirty="0" smtClean="0"/>
                        <a:t>~</a:t>
                      </a:r>
                      <a:r>
                        <a:rPr lang="zh-TW" altLang="en-US" dirty="0" smtClean="0"/>
                        <a:t>寒假開始囉</a:t>
                      </a:r>
                      <a:r>
                        <a:rPr lang="en-US" altLang="zh-TW" dirty="0" smtClean="0"/>
                        <a:t>!!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4117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208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參、 討論事項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案由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討論修正本校課程發展委員會設置要點</a:t>
            </a:r>
            <a:r>
              <a:rPr lang="zh-TW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endParaRPr lang="en-US" altLang="zh-TW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提請討論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/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因應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課程結構改變新增科技領域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故課發成員需增列一名科技領域代表，</a:t>
            </a: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修正本校設置要點第五條三款領域教師代表人數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為符合本校課發會決議事項之表決方式，</a:t>
            </a: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建議修正第九條第二款本校課發會表決方式</a:t>
            </a:r>
            <a:r>
              <a:rPr lang="en-US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zh-TW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以利會議進行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86878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0865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zh-TW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參、 討論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事項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案由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審核本校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學年度第二學期課程計畫，</a:t>
            </a:r>
            <a:endParaRPr lang="en-US" altLang="zh-TW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提請討論。</a:t>
            </a:r>
          </a:p>
          <a:p>
            <a:pPr marL="0" indent="0">
              <a:buNone/>
            </a:pPr>
            <a:r>
              <a:rPr lang="zh-TW" altLang="zh-TW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</a:t>
            </a:r>
            <a:r>
              <a:rPr lang="en-US" altLang="zh-TW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明：</a:t>
            </a:r>
            <a:endParaRPr lang="zh-TW" altLang="zh-TW" sz="28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領域</a:t>
            </a:r>
            <a:r>
              <a:rPr lang="zh-TW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課程計畫由領域課發委員先行</a:t>
            </a:r>
            <a:r>
              <a:rPr lang="zh-TW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初審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2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彈性</a:t>
            </a:r>
            <a:r>
              <a:rPr lang="zh-TW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課程計畫由教務處課發委員代表先行</a:t>
            </a:r>
            <a:r>
              <a:rPr lang="zh-TW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初審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請各領域課發委員代表</a:t>
            </a:r>
            <a:r>
              <a:rPr lang="zh-TW" altLang="en-US" sz="28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略作</a:t>
            </a:r>
            <a:r>
              <a:rPr lang="zh-TW" altLang="en-US" sz="2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報告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2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b="1" kern="100" dirty="0">
              <a:latin typeface="Times New Roman"/>
              <a:ea typeface="標楷體"/>
            </a:endParaRPr>
          </a:p>
          <a:p>
            <a:pPr marL="0" indent="0">
              <a:buNone/>
            </a:pPr>
            <a:r>
              <a:rPr lang="zh-TW" altLang="en-US" b="1" kern="100" dirty="0" smtClean="0">
                <a:effectLst/>
                <a:latin typeface="Times New Roman"/>
                <a:ea typeface="標楷體"/>
              </a:rPr>
              <a:t>決議</a:t>
            </a:r>
            <a:r>
              <a:rPr lang="zh-TW" altLang="zh-TW" b="1" kern="100" dirty="0" smtClean="0">
                <a:effectLst/>
                <a:latin typeface="Times New Roman"/>
                <a:ea typeface="標楷體"/>
              </a:rPr>
              <a:t>：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59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0865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zh-TW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參、 討論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事項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案由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審核本校推薦之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</a:t>
            </a:r>
            <a:r>
              <a:rPr lang="zh-TW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度第二學期優良課程計畫</a:t>
            </a:r>
            <a:r>
              <a:rPr lang="zh-TW" altLang="zh-TW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提請討論。</a:t>
            </a:r>
          </a:p>
          <a:p>
            <a:pPr marL="0" indent="0">
              <a:buNone/>
            </a:pPr>
            <a:endParaRPr lang="en-US" altLang="zh-TW" b="1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</a:t>
            </a:r>
            <a:r>
              <a:rPr lang="en-US" altLang="zh-TW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明：</a:t>
            </a:r>
            <a:endParaRPr lang="zh-TW" altLang="zh-TW" sz="28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請課發委員就推薦之優良</a:t>
            </a:r>
            <a:r>
              <a:rPr lang="zh-TW" altLang="en-US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計畫，</a:t>
            </a:r>
            <a:endParaRPr lang="en-US" altLang="zh-TW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略作報告。</a:t>
            </a:r>
            <a:endParaRPr lang="en-US" altLang="zh-TW" b="1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b="1" kern="100" dirty="0" smtClean="0">
              <a:effectLst/>
              <a:latin typeface="Times New Roman"/>
              <a:ea typeface="標楷體"/>
            </a:endParaRPr>
          </a:p>
          <a:p>
            <a:pPr marL="0" indent="0">
              <a:buNone/>
            </a:pPr>
            <a:r>
              <a:rPr lang="zh-TW" altLang="en-US" b="1" kern="100" dirty="0" smtClean="0">
                <a:effectLst/>
                <a:latin typeface="Times New Roman"/>
                <a:ea typeface="標楷體"/>
              </a:rPr>
              <a:t>決議</a:t>
            </a:r>
            <a:r>
              <a:rPr lang="zh-TW" altLang="zh-TW" b="1" kern="100" dirty="0" smtClean="0">
                <a:effectLst/>
                <a:latin typeface="Times New Roman"/>
                <a:ea typeface="標楷體"/>
              </a:rPr>
              <a:t>：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50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0865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zh-TW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參、 討論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事項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案由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確認本校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</a:t>
            </a:r>
            <a:r>
              <a:rPr lang="zh-TW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度第二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學期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節數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b="1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sz="3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</a:t>
            </a:r>
            <a:r>
              <a:rPr lang="en-US" altLang="zh-TW" sz="3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sz="3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明：</a:t>
            </a: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en-US" altLang="zh-TW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107-1</a:t>
            </a:r>
            <a:r>
              <a:rPr lang="zh-TW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學習節數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相同</a:t>
            </a:r>
            <a:endParaRPr lang="zh-TW" altLang="zh-TW" sz="36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b="1" kern="100" dirty="0">
              <a:latin typeface="Times New Roman"/>
              <a:ea typeface="標楷體"/>
            </a:endParaRPr>
          </a:p>
          <a:p>
            <a:pPr marL="0" indent="0">
              <a:buNone/>
            </a:pPr>
            <a:r>
              <a:rPr lang="zh-TW" altLang="en-US" b="1" kern="100" dirty="0" smtClean="0">
                <a:effectLst/>
                <a:latin typeface="Times New Roman"/>
                <a:ea typeface="標楷體"/>
              </a:rPr>
              <a:t>決議</a:t>
            </a:r>
            <a:r>
              <a:rPr lang="zh-TW" altLang="zh-TW" b="1" kern="100" dirty="0" smtClean="0">
                <a:effectLst/>
                <a:latin typeface="Times New Roman"/>
                <a:ea typeface="標楷體"/>
              </a:rPr>
              <a:t>：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0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0865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參、 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領域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討論事項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052736"/>
            <a:ext cx="8532440" cy="3600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en-US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107-2</a:t>
            </a:r>
            <a:r>
              <a:rPr lang="zh-TW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「校長及教師」公開授課登記表</a:t>
            </a:r>
            <a:r>
              <a:rPr lang="en-US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附件</a:t>
            </a:r>
            <a:r>
              <a:rPr lang="en-US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1)</a:t>
            </a:r>
            <a:endParaRPr lang="en-US" altLang="zh-TW" sz="3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請於</a:t>
            </a:r>
            <a:r>
              <a:rPr lang="en-US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，繳回教務處</a:t>
            </a:r>
            <a:r>
              <a:rPr lang="zh-TW" altLang="en-US" sz="3000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慧華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小姐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en-US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107-2</a:t>
            </a:r>
            <a:r>
              <a:rPr lang="zh-TW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各</a:t>
            </a:r>
            <a:r>
              <a:rPr lang="zh-TW" altLang="zh-TW" sz="3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領域工作分配表</a:t>
            </a:r>
            <a:r>
              <a:rPr lang="en-US" altLang="zh-TW" sz="30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2)</a:t>
            </a:r>
            <a:endParaRPr lang="zh-TW" altLang="zh-TW" sz="30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請於</a:t>
            </a:r>
            <a:r>
              <a:rPr lang="en-US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，繳回教務處</a:t>
            </a:r>
            <a:r>
              <a:rPr lang="zh-TW" altLang="en-US" sz="3000" u="sng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慧華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小姐。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107-2</a:t>
            </a:r>
            <a:r>
              <a:rPr lang="zh-TW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優良課程發表</a:t>
            </a:r>
            <a:endParaRPr lang="zh-TW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、第</a:t>
            </a:r>
            <a:r>
              <a:rPr lang="zh-TW" altLang="en-US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次段考試題</a:t>
            </a:r>
            <a:r>
              <a:rPr lang="zh-TW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r>
              <a:rPr lang="en-US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並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繳交給註冊組</a:t>
            </a:r>
            <a:endParaRPr lang="en-US" altLang="zh-TW" sz="3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20000"/>
              </a:lnSpc>
              <a:buNone/>
            </a:pPr>
            <a:endParaRPr lang="zh-TW" altLang="zh-TW" sz="3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zh-TW" sz="2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474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0" y="404664"/>
            <a:ext cx="8229600" cy="72008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肆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散會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323528" y="4992157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774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</TotalTime>
  <Words>1432</Words>
  <Application>Microsoft Office PowerPoint</Application>
  <PresentationFormat>如螢幕大小 (4:3)</PresentationFormat>
  <Paragraphs>249</Paragraphs>
  <Slides>20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8" baseType="lpstr">
      <vt:lpstr>SimHei</vt:lpstr>
      <vt:lpstr>微軟正黑體</vt:lpstr>
      <vt:lpstr>新細明體</vt:lpstr>
      <vt:lpstr>標楷體</vt:lpstr>
      <vt:lpstr>Arial</vt:lpstr>
      <vt:lpstr>Calibri</vt:lpstr>
      <vt:lpstr>Times New Roman</vt:lpstr>
      <vt:lpstr>Office 佈景主題</vt:lpstr>
      <vt:lpstr>107學年度第一學期   期末課發會暨召集人聯席會議 </vt:lpstr>
      <vt:lpstr>議程：</vt:lpstr>
      <vt:lpstr>貳、業務報告</vt:lpstr>
      <vt:lpstr>貳、業務報告-轉知事項 </vt:lpstr>
      <vt:lpstr>貳、業務報告-轉知事項 </vt:lpstr>
      <vt:lpstr>貳、業務報告-轉知事項 </vt:lpstr>
      <vt:lpstr>貳、業務報告-轉知事項 </vt:lpstr>
      <vt:lpstr>貳、業務報告-轉知事項 </vt:lpstr>
      <vt:lpstr>貳、業務報告-轉知事項</vt:lpstr>
      <vt:lpstr>貳、業務報告-轉知事項 </vt:lpstr>
      <vt:lpstr>貳、業務報告-轉知事項</vt:lpstr>
      <vt:lpstr>貳、業務報告-轉知事項</vt:lpstr>
      <vt:lpstr>貳、業務報告-轉知事項</vt:lpstr>
      <vt:lpstr>貳、業務報告-轉知事項 </vt:lpstr>
      <vt:lpstr>參、 討論事項</vt:lpstr>
      <vt:lpstr>參、 討論事項</vt:lpstr>
      <vt:lpstr>參、 討論事項</vt:lpstr>
      <vt:lpstr>參、 討論事項</vt:lpstr>
      <vt:lpstr>參、 領域討論事項</vt:lpstr>
      <vt:lpstr>肆、散會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105學年度第一學期  第1次  課程發展委員會議</dc:title>
  <dc:creator>H212-teaching</dc:creator>
  <cp:lastModifiedBy>user</cp:lastModifiedBy>
  <cp:revision>210</cp:revision>
  <cp:lastPrinted>2017-12-13T09:08:46Z</cp:lastPrinted>
  <dcterms:created xsi:type="dcterms:W3CDTF">2016-09-11T13:35:24Z</dcterms:created>
  <dcterms:modified xsi:type="dcterms:W3CDTF">2020-08-03T03:36:28Z</dcterms:modified>
</cp:coreProperties>
</file>