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9"/>
  </p:handoutMasterIdLst>
  <p:sldIdLst>
    <p:sldId id="259" r:id="rId2"/>
    <p:sldId id="260" r:id="rId3"/>
    <p:sldId id="261" r:id="rId4"/>
    <p:sldId id="268" r:id="rId5"/>
    <p:sldId id="262" r:id="rId6"/>
    <p:sldId id="286" r:id="rId7"/>
    <p:sldId id="269" r:id="rId8"/>
    <p:sldId id="271" r:id="rId9"/>
    <p:sldId id="272" r:id="rId10"/>
    <p:sldId id="270" r:id="rId11"/>
    <p:sldId id="273" r:id="rId12"/>
    <p:sldId id="275" r:id="rId13"/>
    <p:sldId id="264" r:id="rId14"/>
    <p:sldId id="289" r:id="rId15"/>
    <p:sldId id="287" r:id="rId16"/>
    <p:sldId id="288" r:id="rId17"/>
    <p:sldId id="265" r:id="rId18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505E3EF-67EA-436B-97B2-0124C06EBD24}" styleName="中等深淺樣式 4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C4B1156A-380E-4F78-BDF5-A606A8083BF9}" styleName="中等深淺樣式 4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35758FB7-9AC5-4552-8A53-C91805E547FA}" styleName="佈景主題樣式 1 - 輔色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22" autoAdjust="0"/>
    <p:restoredTop sz="94660"/>
  </p:normalViewPr>
  <p:slideViewPr>
    <p:cSldViewPr>
      <p:cViewPr varScale="1">
        <p:scale>
          <a:sx n="65" d="100"/>
          <a:sy n="65" d="100"/>
        </p:scale>
        <p:origin x="1404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075B65-2303-4C26-8001-2942EDA33573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16B855-63E1-4788-89CA-C627BACD271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10327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1291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2187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8672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96551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30028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1333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74206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86103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1878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89472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2944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12177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pjh.ntpc.edu.tw/news/u_news_v2.asp?id=%7b2F701AFA-B13A-4610-BB1F-5BC2B5B64D6E%7d&amp;newsid=32420&amp;PageNo=1&amp;skeyword=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08912" cy="4176464"/>
          </a:xfrm>
        </p:spPr>
        <p:txBody>
          <a:bodyPr>
            <a:normAutofit fontScale="90000"/>
          </a:bodyPr>
          <a:lstStyle/>
          <a:p>
            <a:r>
              <a:rPr lang="en-US" altLang="zh-TW" sz="4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</a:t>
            </a:r>
            <a:r>
              <a:rPr lang="zh-TW" altLang="en-US" sz="4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學年度第一學期</a:t>
            </a:r>
            <a:r>
              <a:rPr lang="en-US" altLang="zh-TW" sz="4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4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第</a:t>
            </a:r>
            <a:r>
              <a:rPr lang="en-US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次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召集人聯席會議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endParaRPr lang="zh-TW" alt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3059832" y="5229200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1071002 (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星期二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761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1656184" cy="936104"/>
          </a:xfrm>
        </p:spPr>
        <p:txBody>
          <a:bodyPr>
            <a:normAutofit/>
          </a:bodyPr>
          <a:lstStyle/>
          <a:p>
            <a:pPr algn="l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議程：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971600" y="1268760"/>
            <a:ext cx="5976664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壹、主席</a:t>
            </a:r>
            <a:r>
              <a:rPr lang="zh-TW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致詞</a:t>
            </a:r>
            <a:endParaRPr lang="en-US" altLang="zh-TW" sz="36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貳</a:t>
            </a:r>
            <a:r>
              <a:rPr lang="zh-TW" altLang="zh-TW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、業務</a:t>
            </a:r>
            <a:r>
              <a:rPr lang="zh-TW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報告</a:t>
            </a:r>
            <a:r>
              <a:rPr lang="en-US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轉知事項</a:t>
            </a:r>
            <a:endParaRPr lang="zh-TW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參</a:t>
            </a:r>
            <a:r>
              <a:rPr lang="zh-TW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、討論事項</a:t>
            </a:r>
            <a:endParaRPr lang="en-US" altLang="zh-TW" sz="36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肆</a:t>
            </a:r>
            <a:r>
              <a:rPr lang="zh-TW" altLang="zh-TW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臨時動議 </a:t>
            </a:r>
            <a:endParaRPr lang="zh-TW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TW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伍</a:t>
            </a:r>
            <a:r>
              <a:rPr lang="zh-TW" altLang="zh-TW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散會</a:t>
            </a:r>
            <a:endParaRPr lang="zh-TW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altLang="zh-TW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altLang="zh-TW" sz="32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zh-TW" altLang="zh-TW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5495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貳、業務報告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轉知事項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78636" y="1394773"/>
            <a:ext cx="80283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一、</a:t>
            </a:r>
            <a:r>
              <a:rPr lang="en-US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</a:t>
            </a:r>
            <a:r>
              <a:rPr lang="zh-TW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學年</a:t>
            </a:r>
            <a:r>
              <a:rPr lang="zh-TW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度第一學期領域公開</a:t>
            </a:r>
            <a:r>
              <a:rPr lang="zh-TW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授課</a:t>
            </a:r>
            <a:endParaRPr lang="zh-TW" altLang="zh-TW" sz="28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39552" y="2132856"/>
            <a:ext cx="8136904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9875" indent="-269875">
              <a:spcAft>
                <a:spcPts val="0"/>
              </a:spcAft>
            </a:pPr>
            <a:r>
              <a:rPr lang="en-US" altLang="zh-TW" sz="26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en-US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本學期各領域教師公開授課時間已</a:t>
            </a:r>
            <a:r>
              <a:rPr lang="zh-TW" altLang="zh-TW" sz="26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於</a:t>
            </a:r>
            <a:r>
              <a:rPr lang="en-US" altLang="zh-TW" sz="2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10/1</a:t>
            </a:r>
            <a:r>
              <a:rPr lang="zh-TW" altLang="zh-TW" sz="2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掛</a:t>
            </a:r>
            <a:r>
              <a:rPr lang="zh-TW" altLang="zh-TW" sz="2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校網</a:t>
            </a:r>
            <a:r>
              <a:rPr lang="zh-TW" altLang="zh-TW" sz="2600" kern="10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，</a:t>
            </a:r>
            <a:r>
              <a:rPr lang="zh-TW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上學期授課教師待教師資料完整</a:t>
            </a:r>
            <a:r>
              <a:rPr lang="zh-TW" altLang="zh-TW" sz="26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申請敘</a:t>
            </a:r>
            <a:r>
              <a:rPr lang="zh-TW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獎</a:t>
            </a:r>
            <a:r>
              <a:rPr lang="zh-TW" altLang="zh-TW" sz="26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作業</a:t>
            </a:r>
            <a:r>
              <a:rPr lang="zh-TW" altLang="en-US" sz="26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zh-TW" altLang="zh-TW" sz="26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269875" indent="-269875">
              <a:spcAft>
                <a:spcPts val="0"/>
              </a:spcAft>
            </a:pPr>
            <a:r>
              <a:rPr lang="en-US" altLang="zh-TW" sz="26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en-US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領域公開授課因</a:t>
            </a:r>
            <a:r>
              <a:rPr lang="en-US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</a:t>
            </a:r>
            <a:r>
              <a:rPr lang="zh-TW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學年度需達</a:t>
            </a:r>
            <a:r>
              <a:rPr lang="en-US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75%</a:t>
            </a:r>
            <a:r>
              <a:rPr lang="zh-TW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教師</a:t>
            </a:r>
            <a:r>
              <a:rPr lang="zh-TW" altLang="zh-TW" sz="2600" kern="10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，場次約</a:t>
            </a:r>
            <a:r>
              <a:rPr lang="en-US" altLang="zh-TW" sz="2600" kern="10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70</a:t>
            </a:r>
            <a:r>
              <a:rPr lang="zh-TW" altLang="zh-TW" sz="2600" kern="10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場，</a:t>
            </a:r>
            <a:r>
              <a:rPr lang="zh-TW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故本學年起</a:t>
            </a:r>
            <a:r>
              <a:rPr lang="zh-TW" altLang="zh-TW" sz="2600" kern="10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，</a:t>
            </a:r>
            <a:r>
              <a:rPr lang="zh-TW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相關說明如下</a:t>
            </a:r>
            <a:r>
              <a:rPr lang="zh-TW" altLang="zh-TW" sz="2600" kern="100" dirty="0">
                <a:solidFill>
                  <a:srgbClr val="000000"/>
                </a:solidFill>
                <a:latin typeface="Calibri" panose="020F0502020204030204" pitchFamily="34" charset="0"/>
                <a:ea typeface="SimHei" panose="02010609060101010101" pitchFamily="49" charset="-122"/>
                <a:cs typeface="Times New Roman" panose="02020603050405020304" pitchFamily="18" charset="0"/>
              </a:rPr>
              <a:t>：</a:t>
            </a:r>
            <a:endParaRPr lang="zh-TW" altLang="zh-TW" sz="26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en-US" altLang="zh-TW" sz="26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1)</a:t>
            </a:r>
            <a:r>
              <a:rPr lang="zh-TW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會議主持人</a:t>
            </a:r>
            <a:r>
              <a:rPr lang="zh-TW" altLang="zh-TW" sz="2600" kern="100" dirty="0">
                <a:solidFill>
                  <a:srgbClr val="000000"/>
                </a:solidFill>
                <a:latin typeface="Calibri" panose="020F0502020204030204" pitchFamily="34" charset="0"/>
                <a:ea typeface="SimHei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lang="zh-TW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由小組成員推派一位</a:t>
            </a:r>
            <a:r>
              <a:rPr lang="zh-TW" altLang="zh-TW" sz="26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擔任</a:t>
            </a:r>
            <a:endParaRPr lang="en-US" altLang="zh-TW" sz="2600" kern="1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zh-TW" altLang="en-US" sz="26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en-US" altLang="zh-TW" sz="26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2)</a:t>
            </a:r>
            <a:r>
              <a:rPr lang="zh-TW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流程：第</a:t>
            </a:r>
            <a:r>
              <a:rPr lang="en-US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節</a:t>
            </a:r>
            <a:r>
              <a:rPr lang="en-US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說課、第</a:t>
            </a:r>
            <a:r>
              <a:rPr lang="en-US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節</a:t>
            </a:r>
            <a:r>
              <a:rPr lang="en-US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觀課、第</a:t>
            </a:r>
            <a:r>
              <a:rPr lang="en-US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節</a:t>
            </a:r>
            <a:r>
              <a:rPr lang="en-US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議課</a:t>
            </a:r>
            <a:endParaRPr lang="zh-TW" altLang="zh-TW" sz="26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en-US" altLang="zh-TW" sz="26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3)</a:t>
            </a:r>
            <a:r>
              <a:rPr lang="zh-TW" altLang="zh-TW" sz="26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公開授課相關表單請至</a:t>
            </a:r>
            <a:r>
              <a:rPr lang="zh-TW" altLang="zh-TW" sz="26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校網→行政單位→教務處→公開授課專區→下載</a:t>
            </a:r>
            <a:r>
              <a:rPr lang="zh-TW" altLang="zh-TW" sz="26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檔案</a:t>
            </a:r>
            <a:r>
              <a:rPr lang="en-US" altLang="zh-TW" sz="2600" b="1" kern="100" dirty="0" smtClean="0">
                <a:solidFill>
                  <a:srgbClr val="000000"/>
                </a:solidFill>
                <a:latin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2600" b="1" u="sng" kern="100" dirty="0">
                <a:solidFill>
                  <a:srgbClr val="000000"/>
                </a:solidFill>
                <a:latin typeface="標楷體" panose="03000509000000000000" pitchFamily="65" charset="-120"/>
                <a:cs typeface="Arial" panose="020B0604020202020204" pitchFamily="34" charset="0"/>
                <a:hlinkClick r:id="rId2"/>
              </a:rPr>
              <a:t>107公開授課相關資料表單</a:t>
            </a:r>
            <a:r>
              <a:rPr lang="en-US" altLang="zh-TW" sz="2600" b="1" kern="100" dirty="0">
                <a:solidFill>
                  <a:srgbClr val="000000"/>
                </a:solidFill>
                <a:latin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zh-TW" sz="26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623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27892"/>
            <a:ext cx="8640960" cy="4481228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貳、業務報告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轉知事項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600" dirty="0"/>
              <a:t>1</a:t>
            </a:r>
            <a:r>
              <a:rPr lang="zh-TW" altLang="zh-TW" sz="3600" dirty="0"/>
              <a:t>因應</a:t>
            </a:r>
            <a:r>
              <a:rPr lang="en-US" altLang="zh-TW" sz="3600" dirty="0"/>
              <a:t>108</a:t>
            </a:r>
            <a:r>
              <a:rPr lang="zh-TW" altLang="zh-TW" sz="3600" dirty="0"/>
              <a:t>課綱課程調整</a:t>
            </a:r>
            <a:r>
              <a:rPr lang="en-US" altLang="zh-TW" sz="3600" dirty="0"/>
              <a:t>,</a:t>
            </a:r>
            <a:r>
              <a:rPr lang="zh-TW" altLang="zh-TW" sz="3600" dirty="0"/>
              <a:t>本學期研習主題需</a:t>
            </a:r>
            <a:r>
              <a:rPr lang="zh-TW" altLang="zh-TW" sz="3600" dirty="0" smtClean="0"/>
              <a:t>與</a:t>
            </a:r>
            <a:r>
              <a:rPr lang="en-US" altLang="zh-TW" sz="3600" dirty="0" smtClean="0"/>
              <a:t>   </a:t>
            </a:r>
            <a:br>
              <a:rPr lang="en-US" altLang="zh-TW" sz="3600" dirty="0" smtClean="0"/>
            </a:br>
            <a:r>
              <a:rPr lang="en-US" altLang="zh-TW" sz="3600" dirty="0"/>
              <a:t> </a:t>
            </a:r>
            <a:r>
              <a:rPr lang="en-US" altLang="zh-TW" sz="3600" dirty="0" smtClean="0"/>
              <a:t>  12</a:t>
            </a:r>
            <a:r>
              <a:rPr lang="zh-TW" altLang="zh-TW" sz="3600" dirty="0"/>
              <a:t>年國教或校本課程規畫相關</a:t>
            </a:r>
            <a:br>
              <a:rPr lang="zh-TW" altLang="zh-TW" sz="3600" dirty="0"/>
            </a:br>
            <a:r>
              <a:rPr lang="en-US" altLang="zh-TW" sz="3600" dirty="0"/>
              <a:t>2.</a:t>
            </a:r>
            <a:r>
              <a:rPr lang="zh-TW" altLang="zh-TW" sz="3600" dirty="0"/>
              <a:t>原訂</a:t>
            </a:r>
            <a:r>
              <a:rPr lang="en-US" altLang="zh-TW" sz="3600" dirty="0"/>
              <a:t>107</a:t>
            </a:r>
            <a:r>
              <a:rPr lang="zh-TW" altLang="zh-TW" sz="3600" dirty="0"/>
              <a:t>年</a:t>
            </a:r>
            <a:r>
              <a:rPr lang="en-US" altLang="zh-TW" sz="3600" dirty="0"/>
              <a:t>9</a:t>
            </a:r>
            <a:r>
              <a:rPr lang="zh-TW" altLang="zh-TW" sz="3600" dirty="0"/>
              <a:t>月</a:t>
            </a:r>
            <a:r>
              <a:rPr lang="en-US" altLang="zh-TW" sz="3600" dirty="0"/>
              <a:t>30</a:t>
            </a:r>
            <a:r>
              <a:rPr lang="zh-TW" altLang="zh-TW" sz="3600" dirty="0"/>
              <a:t>日繳交各領域本位進修</a:t>
            </a:r>
            <a:r>
              <a:rPr lang="zh-TW" altLang="zh-TW" sz="3600" dirty="0" smtClean="0"/>
              <a:t>主</a:t>
            </a:r>
            <a:r>
              <a:rPr lang="en-US" altLang="zh-TW" sz="3600" dirty="0" smtClean="0"/>
              <a:t/>
            </a:r>
            <a:br>
              <a:rPr lang="en-US" altLang="zh-TW" sz="3600" dirty="0" smtClean="0"/>
            </a:br>
            <a:r>
              <a:rPr lang="en-US" altLang="zh-TW" sz="3600" dirty="0"/>
              <a:t> </a:t>
            </a:r>
            <a:r>
              <a:rPr lang="en-US" altLang="zh-TW" sz="3600" dirty="0" smtClean="0"/>
              <a:t>  </a:t>
            </a:r>
            <a:r>
              <a:rPr lang="zh-TW" altLang="zh-TW" sz="3600" dirty="0" smtClean="0"/>
              <a:t>題</a:t>
            </a:r>
            <a:r>
              <a:rPr lang="en-US" altLang="zh-TW" sz="3600" dirty="0"/>
              <a:t>,</a:t>
            </a:r>
            <a:r>
              <a:rPr lang="zh-TW" altLang="zh-TW" sz="3600" dirty="0"/>
              <a:t>延至</a:t>
            </a:r>
            <a:r>
              <a:rPr lang="en-US" altLang="zh-TW" sz="3600" dirty="0"/>
              <a:t>107</a:t>
            </a:r>
            <a:r>
              <a:rPr lang="zh-TW" altLang="zh-TW" sz="3600" dirty="0"/>
              <a:t>年</a:t>
            </a:r>
            <a:r>
              <a:rPr lang="en-US" altLang="zh-TW" sz="3600" dirty="0"/>
              <a:t>10</a:t>
            </a:r>
            <a:r>
              <a:rPr lang="zh-TW" altLang="zh-TW" sz="3600" dirty="0"/>
              <a:t>月</a:t>
            </a:r>
            <a:r>
              <a:rPr lang="en-US" altLang="zh-TW" sz="3600" dirty="0"/>
              <a:t>9</a:t>
            </a:r>
            <a:r>
              <a:rPr lang="zh-TW" altLang="zh-TW" sz="3600" dirty="0"/>
              <a:t>日</a:t>
            </a:r>
            <a:r>
              <a:rPr lang="en-US" altLang="zh-TW" sz="3600" dirty="0"/>
              <a:t>(</a:t>
            </a:r>
            <a:r>
              <a:rPr lang="zh-TW" altLang="zh-TW" sz="3600" dirty="0"/>
              <a:t>二</a:t>
            </a:r>
            <a:r>
              <a:rPr lang="en-US" altLang="zh-TW" sz="3600" dirty="0"/>
              <a:t>)</a:t>
            </a:r>
            <a:r>
              <a:rPr lang="zh-TW" altLang="zh-TW" sz="3600" dirty="0"/>
              <a:t>截止</a:t>
            </a:r>
            <a:r>
              <a:rPr lang="en-US" altLang="zh-TW" sz="3600" dirty="0"/>
              <a:t>(</a:t>
            </a:r>
            <a:r>
              <a:rPr lang="zh-TW" altLang="zh-TW" sz="3600" dirty="0"/>
              <a:t>相關資料請送至慧華</a:t>
            </a:r>
            <a:r>
              <a:rPr lang="en-US" altLang="zh-TW" sz="3600" dirty="0"/>
              <a:t>)</a:t>
            </a:r>
            <a:r>
              <a:rPr lang="zh-TW" altLang="zh-TW" sz="3600" dirty="0"/>
              <a:t/>
            </a:r>
            <a:br>
              <a:rPr lang="zh-TW" altLang="zh-TW" sz="3600" dirty="0"/>
            </a:br>
            <a:r>
              <a:rPr lang="en-US" altLang="zh-TW" sz="3600" dirty="0"/>
              <a:t>3.</a:t>
            </a:r>
            <a:r>
              <a:rPr lang="zh-TW" altLang="zh-TW" sz="3600" dirty="0"/>
              <a:t>請各領域務必於</a:t>
            </a:r>
            <a:r>
              <a:rPr lang="en-US" altLang="zh-TW" sz="3600" dirty="0"/>
              <a:t>11</a:t>
            </a:r>
            <a:r>
              <a:rPr lang="zh-TW" altLang="zh-TW" sz="3600" dirty="0"/>
              <a:t>月</a:t>
            </a:r>
            <a:r>
              <a:rPr lang="en-US" altLang="zh-TW" sz="3600" dirty="0"/>
              <a:t>30</a:t>
            </a:r>
            <a:r>
              <a:rPr lang="zh-TW" altLang="zh-TW" sz="3600" dirty="0"/>
              <a:t>日（週四）前完成相關研習辦理，以利經費核銷。</a:t>
            </a:r>
            <a:r>
              <a:rPr lang="zh-TW" altLang="zh-TW" dirty="0"/>
              <a:t/>
            </a:r>
            <a:br>
              <a:rPr lang="zh-TW" altLang="zh-TW" dirty="0"/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38285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17789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貳、業務報告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3948" y="663783"/>
            <a:ext cx="802838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三、第一次段考</a:t>
            </a:r>
            <a:r>
              <a:rPr lang="zh-TW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事宜</a:t>
            </a:r>
            <a:endPara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時程表</a:t>
            </a:r>
            <a:endParaRPr lang="zh-TW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615220" y="-1821422"/>
            <a:ext cx="14077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TW" sz="2400" b="1" kern="100" dirty="0">
                <a:latin typeface="Times New Roman"/>
                <a:ea typeface="標楷體"/>
                <a:cs typeface="Times New Roman"/>
              </a:rPr>
              <a:t>1.</a:t>
            </a:r>
            <a:r>
              <a:rPr lang="zh-TW" altLang="zh-TW" sz="2400" b="1" kern="100" dirty="0">
                <a:latin typeface="Times New Roman"/>
                <a:ea typeface="標楷體"/>
                <a:cs typeface="Times New Roman"/>
              </a:rPr>
              <a:t>時程表</a:t>
            </a:r>
            <a:r>
              <a:rPr lang="zh-TW" altLang="zh-TW" sz="2400" b="1" kern="100" dirty="0">
                <a:ea typeface="Times New Roman"/>
                <a:cs typeface="Times New Roman"/>
              </a:rPr>
              <a:t> </a:t>
            </a:r>
            <a:endParaRPr lang="zh-TW" altLang="zh-TW" kern="100" dirty="0">
              <a:cs typeface="Times New Roman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84784"/>
            <a:ext cx="8850422" cy="4752528"/>
          </a:xfrm>
          <a:prstGeom prst="rect">
            <a:avLst/>
          </a:prstGeom>
        </p:spPr>
      </p:pic>
      <p:sp>
        <p:nvSpPr>
          <p:cNvPr id="9" name="橢圓 8"/>
          <p:cNvSpPr/>
          <p:nvPr/>
        </p:nvSpPr>
        <p:spPr>
          <a:xfrm>
            <a:off x="5508104" y="2060848"/>
            <a:ext cx="1152128" cy="1080120"/>
          </a:xfrm>
          <a:prstGeom prst="ellipse">
            <a:avLst/>
          </a:prstGeom>
          <a:noFill/>
          <a:ln w="57150">
            <a:solidFill>
              <a:srgbClr val="000099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橢圓 14"/>
          <p:cNvSpPr/>
          <p:nvPr/>
        </p:nvSpPr>
        <p:spPr>
          <a:xfrm>
            <a:off x="6660232" y="2060848"/>
            <a:ext cx="1152128" cy="1080120"/>
          </a:xfrm>
          <a:prstGeom prst="ellipse">
            <a:avLst/>
          </a:prstGeom>
          <a:noFill/>
          <a:ln w="57150">
            <a:solidFill>
              <a:srgbClr val="000099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橢圓 15"/>
          <p:cNvSpPr/>
          <p:nvPr/>
        </p:nvSpPr>
        <p:spPr>
          <a:xfrm>
            <a:off x="7812360" y="2060848"/>
            <a:ext cx="1152128" cy="1080120"/>
          </a:xfrm>
          <a:prstGeom prst="ellipse">
            <a:avLst/>
          </a:prstGeom>
          <a:noFill/>
          <a:ln w="57150">
            <a:solidFill>
              <a:srgbClr val="000099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4335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TW" altLang="en-US" sz="4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貳、業務報告</a:t>
            </a:r>
            <a:endParaRPr lang="zh-TW" altLang="en-US" sz="40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三、第一次段考事宜</a:t>
            </a:r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717550" indent="-717550">
              <a:buNone/>
            </a:pP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因九年級數理分組，故</a:t>
            </a:r>
            <a:r>
              <a:rPr lang="en-US" altLang="zh-TW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10/16(</a:t>
            </a:r>
            <a:r>
              <a:rPr lang="zh-TW" altLang="zh-TW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第一天早自修</a:t>
            </a:r>
            <a:r>
              <a:rPr lang="en-US" altLang="zh-TW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zh-TW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zh-TW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節皆分組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，請當日上午監考教師或看自習教師請務必至分組教室。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26448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-27491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貳、業務報告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475656" y="2198543"/>
            <a:ext cx="8028384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en-US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國文及作文考試時間均為</a:t>
            </a:r>
            <a:r>
              <a:rPr lang="en-US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50</a:t>
            </a:r>
            <a:r>
              <a:rPr lang="zh-TW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分鐘，</a:t>
            </a:r>
            <a:endParaRPr lang="en-US" altLang="zh-TW" sz="24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zh-TW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當天部分節次之上、下課時間會有所變動，</a:t>
            </a:r>
            <a:endParaRPr lang="en-US" altLang="zh-TW" sz="24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zh-TW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麻煩老師留意及相互提醒。</a:t>
            </a:r>
            <a:endParaRPr lang="en-US" altLang="zh-TW" sz="24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en-US" altLang="zh-TW" sz="24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zh-TW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本次段考，第一天考試</a:t>
            </a:r>
            <a:r>
              <a:rPr lang="zh-TW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從第</a:t>
            </a:r>
            <a:r>
              <a:rPr lang="en-US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lang="zh-TW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節開始至第</a:t>
            </a:r>
            <a:r>
              <a:rPr lang="en-US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</a:t>
            </a:r>
            <a:r>
              <a:rPr lang="zh-TW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節</a:t>
            </a:r>
            <a:r>
              <a:rPr lang="zh-TW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endParaRPr lang="en-US" altLang="zh-TW" sz="24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zh-TW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上下課鐘聲均有調整</a:t>
            </a:r>
            <a:r>
              <a:rPr lang="zh-TW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zh-TW" altLang="zh-TW" sz="2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en-US" altLang="zh-TW" sz="2800" b="1" dirty="0" smtClean="0"/>
              <a:t>        </a:t>
            </a:r>
            <a:endParaRPr lang="zh-TW" altLang="zh-TW" sz="2800" dirty="0"/>
          </a:p>
        </p:txBody>
      </p:sp>
      <p:sp>
        <p:nvSpPr>
          <p:cNvPr id="3" name="矩形 2"/>
          <p:cNvSpPr/>
          <p:nvPr/>
        </p:nvSpPr>
        <p:spPr>
          <a:xfrm>
            <a:off x="884088" y="1340768"/>
            <a:ext cx="3416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TW" altLang="zh-TW" sz="28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三、第一次段考事宜</a:t>
            </a:r>
            <a:endParaRPr lang="zh-TW" altLang="zh-TW" sz="28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89012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貳、業務報告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31640" y="1772816"/>
            <a:ext cx="802838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en-US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監考時，若遇到畫卡的考科，</a:t>
            </a:r>
            <a:endParaRPr lang="en-US" altLang="zh-TW" sz="24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en-US" altLang="zh-TW" sz="24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</a:t>
            </a:r>
            <a:r>
              <a:rPr lang="zh-TW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麻煩協助提醒同學下列事項：</a:t>
            </a:r>
            <a:endParaRPr lang="en-US" altLang="zh-TW" sz="24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zh-TW" sz="2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en-US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(1)</a:t>
            </a:r>
            <a:r>
              <a:rPr lang="zh-TW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畫卡須畫成原班原號。</a:t>
            </a:r>
            <a:endParaRPr lang="en-US" altLang="zh-TW" sz="24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zh-TW" sz="2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en-US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(2)</a:t>
            </a:r>
            <a:r>
              <a:rPr lang="zh-TW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卡片上請務必寫上姓名及科目</a:t>
            </a:r>
            <a:endParaRPr lang="en-US" altLang="zh-TW" sz="24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zh-TW" sz="2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en-US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(3)</a:t>
            </a:r>
            <a:r>
              <a:rPr lang="zh-TW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卡片上之年級、班級代號及座號等</a:t>
            </a:r>
            <a:r>
              <a:rPr lang="en-US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個欄位，</a:t>
            </a:r>
            <a:endParaRPr lang="en-US" altLang="zh-TW" sz="2400" b="1" dirty="0" smtClean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</a:t>
            </a:r>
            <a:r>
              <a:rPr lang="zh-TW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除了書寫外，還須用</a:t>
            </a:r>
            <a:r>
              <a:rPr lang="en-US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2B</a:t>
            </a:r>
            <a:r>
              <a:rPr lang="zh-TW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鉛筆塗滿欄位。</a:t>
            </a:r>
            <a:r>
              <a:rPr lang="zh-TW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endParaRPr lang="zh-TW" altLang="zh-TW" sz="2400" b="1" dirty="0" smtClean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07823" y="1034061"/>
            <a:ext cx="3416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TW" altLang="zh-TW" sz="28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三、第一次段考事宜</a:t>
            </a:r>
            <a:endParaRPr lang="zh-TW" altLang="zh-TW" sz="28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7698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貳、業務報告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31640" y="1772816"/>
            <a:ext cx="802838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lang="en-US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監考須知 </a:t>
            </a:r>
            <a:endParaRPr lang="en-US" altLang="zh-TW" sz="24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zh-TW" sz="2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en-US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(1)</a:t>
            </a:r>
            <a:r>
              <a:rPr lang="zh-TW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準時到班監考</a:t>
            </a:r>
            <a:endParaRPr lang="en-US" altLang="zh-TW" sz="2400" b="1" dirty="0" smtClean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zh-TW" sz="2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en-US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en-US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(2)</a:t>
            </a:r>
            <a:r>
              <a:rPr lang="zh-TW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請勿看書或批閱試卷、使用手機，</a:t>
            </a:r>
            <a:endParaRPr lang="en-US" altLang="zh-TW" sz="2400" b="1" dirty="0" smtClean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</a:t>
            </a:r>
            <a:r>
              <a:rPr lang="zh-TW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並請務必在行間走動。</a:t>
            </a:r>
            <a:endParaRPr lang="en-US" altLang="zh-TW" sz="2400" b="1" dirty="0" smtClean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zh-TW" sz="2400" dirty="0" smtClean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en-US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en-US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(3)</a:t>
            </a:r>
            <a:r>
              <a:rPr lang="zh-TW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考試結束後，</a:t>
            </a:r>
            <a:endParaRPr lang="en-US" altLang="zh-TW" sz="2400" b="1" dirty="0" smtClean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</a:t>
            </a:r>
            <a:r>
              <a:rPr lang="zh-TW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務必點清正確的答案卷</a:t>
            </a:r>
            <a:r>
              <a:rPr lang="en-US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卡</a:t>
            </a:r>
            <a:r>
              <a:rPr lang="en-US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數量再讓學生下課。</a:t>
            </a:r>
            <a:endParaRPr lang="zh-TW" altLang="zh-TW" sz="2400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07823" y="1034061"/>
            <a:ext cx="3416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TW" altLang="zh-TW" sz="28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三、第一次段考事宜</a:t>
            </a:r>
            <a:endParaRPr lang="zh-TW" altLang="zh-TW" sz="28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64233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229600" cy="720080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貳、業務報告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72221" y="637569"/>
            <a:ext cx="80283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四、校慶課程</a:t>
            </a:r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七年級威龍闖天關</a:t>
            </a:r>
            <a:endParaRPr lang="zh-TW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448285" y="1244659"/>
            <a:ext cx="74523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各</a:t>
            </a: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班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負責之領域為主軸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，每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關闖關時間</a:t>
            </a:r>
            <a:r>
              <a:rPr lang="zh-TW" altLang="zh-TW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約</a:t>
            </a:r>
            <a:r>
              <a:rPr lang="en-US" altLang="zh-TW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zh-TW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分鐘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  <a:p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en-US" altLang="zh-TW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zh-TW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各班領域分配表</a:t>
            </a:r>
            <a:endParaRPr lang="zh-TW" altLang="zh-TW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2011299"/>
              </p:ext>
            </p:extLst>
          </p:nvPr>
        </p:nvGraphicFramePr>
        <p:xfrm>
          <a:off x="1090276" y="2159526"/>
          <a:ext cx="7592274" cy="33493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079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843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43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領域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班級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6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語文</a:t>
                      </a: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國文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sz="2400" kern="100" dirty="0" smtClean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702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6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語文</a:t>
                      </a: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英語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04800" indent="-304800"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sz="2400" kern="100" dirty="0" smtClean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04800" indent="-304800"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70</a:t>
                      </a:r>
                      <a:r>
                        <a:rPr lang="en-US" altLang="zh-TW" sz="2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zh-TW" altLang="en-US" sz="2400" kern="100" dirty="0" smtClean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altLang="zh-TW" sz="2400" kern="100" dirty="0" smtClean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710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6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數學領域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04800" indent="-304800" algn="just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sz="2400" kern="100" dirty="0" smtClean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04800" indent="-304800" algn="just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70</a:t>
                      </a:r>
                      <a:r>
                        <a:rPr lang="en-US" altLang="zh-TW" sz="2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altLang="zh-TW" sz="2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altLang="zh-TW" sz="2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709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6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自然領域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7620" algn="l">
                        <a:lnSpc>
                          <a:spcPts val="1200"/>
                        </a:lnSpc>
                        <a:spcAft>
                          <a:spcPts val="0"/>
                        </a:spcAft>
                        <a:tabLst>
                          <a:tab pos="1350645" algn="l"/>
                        </a:tabLst>
                      </a:pPr>
                      <a:endParaRPr lang="en-US" sz="2400" kern="100" dirty="0" smtClean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indent="7620" algn="l">
                        <a:lnSpc>
                          <a:spcPts val="1200"/>
                        </a:lnSpc>
                        <a:spcAft>
                          <a:spcPts val="0"/>
                        </a:spcAft>
                        <a:tabLst>
                          <a:tab pos="1350645" algn="l"/>
                        </a:tabLst>
                      </a:pPr>
                      <a:r>
                        <a:rPr lang="en-US" sz="2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en-US" altLang="zh-TW" sz="2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07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6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社會領域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en-US" altLang="zh-TW" sz="2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05</a:t>
                      </a:r>
                      <a:r>
                        <a:rPr lang="zh-TW" altLang="en-US" sz="2400" kern="100" dirty="0" smtClean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altLang="zh-TW" sz="2400" b="1" kern="100" dirty="0" smtClean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706</a:t>
                      </a:r>
                      <a:endParaRPr lang="zh-TW" sz="24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6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健體領域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04800" indent="-304800"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sz="2400" kern="100" dirty="0" smtClean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04800" indent="-304800"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703</a:t>
                      </a:r>
                      <a:r>
                        <a:rPr lang="zh-TW" altLang="en-US" sz="2400" kern="100" dirty="0" smtClean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altLang="zh-TW" sz="2400" kern="100" dirty="0" smtClean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711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6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綜合領域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04800" indent="-278765"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sz="2400" kern="100" dirty="0" smtClean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04800" indent="-278765"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708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9668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貳、業務報告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97827" y="1160789"/>
            <a:ext cx="80283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四、校慶課程</a:t>
            </a:r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七年級威龍闖天關</a:t>
            </a:r>
            <a:endParaRPr lang="zh-TW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547663" y="2132856"/>
            <a:ext cx="737854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TW" altLang="zh-TW" b="1" kern="100" dirty="0">
                <a:ea typeface="Times New Roman"/>
                <a:cs typeface="Times New Roman"/>
              </a:rPr>
              <a:t> </a:t>
            </a:r>
            <a:r>
              <a:rPr lang="en-US" altLang="zh-TW" sz="2400" b="1" kern="1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3.</a:t>
            </a:r>
            <a:r>
              <a:rPr lang="zh-TW" altLang="zh-TW" sz="2400" b="1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煩請上述相關領域老師</a:t>
            </a:r>
            <a:r>
              <a:rPr lang="zh-TW" altLang="zh-TW" sz="24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，</a:t>
            </a:r>
            <a:endParaRPr lang="en-US" altLang="zh-TW" sz="2400" b="1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zh-TW" altLang="en-US" sz="2400" b="1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24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</a:t>
            </a:r>
            <a:r>
              <a:rPr lang="zh-TW" altLang="zh-TW" sz="24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予以</a:t>
            </a:r>
            <a:r>
              <a:rPr lang="zh-TW" altLang="zh-TW" sz="2400" b="1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學生題目設計上之指導及綜合領域</a:t>
            </a:r>
            <a:r>
              <a:rPr lang="zh-TW" altLang="zh-TW" sz="24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教師</a:t>
            </a:r>
            <a:endParaRPr lang="en-US" altLang="zh-TW" sz="2400" b="1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zh-TW" altLang="en-US" sz="2400" b="1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24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</a:t>
            </a:r>
            <a:r>
              <a:rPr lang="en-US" altLang="zh-TW" sz="24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</a:t>
            </a:r>
            <a:r>
              <a:rPr lang="zh-TW" altLang="zh-TW" sz="2400" b="1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含綜合輔導</a:t>
            </a:r>
            <a:r>
              <a:rPr lang="en-US" altLang="zh-TW" sz="2400" b="1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)</a:t>
            </a:r>
            <a:r>
              <a:rPr lang="zh-TW" altLang="zh-TW" sz="2400" b="1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給予</a:t>
            </a:r>
            <a:r>
              <a:rPr lang="zh-TW" altLang="zh-TW" sz="24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學生</a:t>
            </a:r>
            <a:r>
              <a:rPr lang="zh-TW" altLang="zh-TW" sz="2400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闖關流程操作上之演練協助。</a:t>
            </a:r>
            <a:endParaRPr lang="zh-TW" altLang="zh-TW" sz="2400" kern="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TW" sz="2400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 </a:t>
            </a:r>
            <a:endParaRPr lang="en-US" altLang="zh-TW" sz="2400" b="1" kern="100" dirty="0" smtClean="0">
              <a:solidFill>
                <a:srgbClr val="000000"/>
              </a:solidFill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algn="just"/>
            <a:r>
              <a:rPr lang="en-US" altLang="zh-TW" sz="2400" b="1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4.</a:t>
            </a:r>
            <a:r>
              <a:rPr lang="zh-TW" altLang="en-US" sz="2400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評分</a:t>
            </a:r>
            <a:r>
              <a:rPr lang="zh-TW" altLang="en-US" sz="2400" b="1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項目</a:t>
            </a:r>
            <a:endParaRPr lang="en-US" altLang="zh-TW" sz="2400" b="1" kern="100" dirty="0" smtClean="0">
              <a:solidFill>
                <a:srgbClr val="000000"/>
              </a:solidFill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algn="just"/>
            <a:endParaRPr lang="en-US" altLang="zh-TW" sz="2400" b="1" kern="100" dirty="0">
              <a:solidFill>
                <a:srgbClr val="000000"/>
              </a:solidFill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en-US" altLang="zh-TW" sz="2400" b="1" kern="100" dirty="0">
              <a:solidFill>
                <a:srgbClr val="000000"/>
              </a:solidFill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en-US" altLang="zh-TW" sz="2400" b="1" kern="100" dirty="0" smtClean="0">
              <a:solidFill>
                <a:srgbClr val="000000"/>
              </a:solidFill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TW" sz="2400" b="1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5.</a:t>
            </a:r>
            <a:r>
              <a:rPr lang="zh-TW" altLang="zh-TW" sz="2400" b="1" dirty="0"/>
              <a:t>敦聘綜合活動領域教師及相關人員共</a:t>
            </a:r>
            <a:r>
              <a:rPr lang="en-US" altLang="zh-TW" sz="2400" b="1" dirty="0"/>
              <a:t>3</a:t>
            </a:r>
            <a:r>
              <a:rPr lang="zh-TW" altLang="zh-TW" sz="2400" b="1" dirty="0"/>
              <a:t>名，進行評分。</a:t>
            </a:r>
            <a:endParaRPr lang="en-US" altLang="zh-TW" sz="2400" b="1" kern="100" dirty="0" smtClean="0">
              <a:solidFill>
                <a:srgbClr val="000000"/>
              </a:solidFill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zh-TW" altLang="en-US" sz="2400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2400" b="1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en-US" altLang="zh-TW" sz="24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~</a:t>
            </a:r>
            <a:r>
              <a:rPr lang="zh-TW" altLang="zh-TW" sz="24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感謝</a:t>
            </a:r>
            <a:r>
              <a:rPr lang="zh-TW" altLang="zh-TW" sz="24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綜合領域及各領域教師您的辛苦指導</a:t>
            </a:r>
            <a:r>
              <a:rPr lang="zh-TW" altLang="zh-TW" sz="24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。</a:t>
            </a:r>
            <a:r>
              <a:rPr lang="en-US" altLang="zh-TW" sz="24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~</a:t>
            </a:r>
            <a:endParaRPr lang="zh-TW" altLang="zh-TW" sz="2400" kern="1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8860621"/>
              </p:ext>
            </p:extLst>
          </p:nvPr>
        </p:nvGraphicFramePr>
        <p:xfrm>
          <a:off x="1835696" y="4077072"/>
          <a:ext cx="6336703" cy="9361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35014">
                  <a:extLst>
                    <a:ext uri="{9D8B030D-6E8A-4147-A177-3AD203B41FA5}">
                      <a16:colId xmlns:a16="http://schemas.microsoft.com/office/drawing/2014/main" val="3539522920"/>
                    </a:ext>
                  </a:extLst>
                </a:gridCol>
                <a:gridCol w="1534281">
                  <a:extLst>
                    <a:ext uri="{9D8B030D-6E8A-4147-A177-3AD203B41FA5}">
                      <a16:colId xmlns:a16="http://schemas.microsoft.com/office/drawing/2014/main" val="236150533"/>
                    </a:ext>
                  </a:extLst>
                </a:gridCol>
                <a:gridCol w="1535014">
                  <a:extLst>
                    <a:ext uri="{9D8B030D-6E8A-4147-A177-3AD203B41FA5}">
                      <a16:colId xmlns:a16="http://schemas.microsoft.com/office/drawing/2014/main" val="3668248143"/>
                    </a:ext>
                  </a:extLst>
                </a:gridCol>
                <a:gridCol w="1732394">
                  <a:extLst>
                    <a:ext uri="{9D8B030D-6E8A-4147-A177-3AD203B41FA5}">
                      <a16:colId xmlns:a16="http://schemas.microsoft.com/office/drawing/2014/main" val="1616631875"/>
                    </a:ext>
                  </a:extLst>
                </a:gridCol>
              </a:tblGrid>
              <a:tr h="467214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2200" kern="100">
                          <a:effectLst/>
                        </a:rPr>
                        <a:t>內容設計</a:t>
                      </a:r>
                      <a:endParaRPr lang="zh-TW" sz="2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2200" kern="100" dirty="0">
                          <a:effectLst/>
                        </a:rPr>
                        <a:t>團隊分工</a:t>
                      </a:r>
                      <a:endParaRPr lang="zh-TW" sz="2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2200" kern="100">
                          <a:effectLst/>
                        </a:rPr>
                        <a:t>場地道具</a:t>
                      </a:r>
                      <a:endParaRPr lang="zh-TW" sz="2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2200" kern="100">
                          <a:effectLst/>
                        </a:rPr>
                        <a:t>安全秩序</a:t>
                      </a:r>
                      <a:endParaRPr lang="zh-TW" sz="2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29131432"/>
                  </a:ext>
                </a:extLst>
              </a:tr>
              <a:tr h="468890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200" kern="100" dirty="0">
                          <a:effectLst/>
                        </a:rPr>
                        <a:t>40%</a:t>
                      </a:r>
                      <a:endParaRPr lang="zh-TW" sz="2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200" kern="100" dirty="0">
                          <a:effectLst/>
                        </a:rPr>
                        <a:t>30%</a:t>
                      </a:r>
                      <a:endParaRPr lang="zh-TW" sz="2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200" kern="100" dirty="0">
                          <a:effectLst/>
                        </a:rPr>
                        <a:t>20%</a:t>
                      </a:r>
                      <a:endParaRPr lang="zh-TW" sz="2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350010" indent="-740410"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200" kern="100" dirty="0">
                          <a:effectLst/>
                        </a:rPr>
                        <a:t>10%</a:t>
                      </a:r>
                      <a:endParaRPr lang="zh-TW" sz="2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91145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88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8038" y="274040"/>
            <a:ext cx="8229600" cy="778696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貳、業務報告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11996" y="873973"/>
            <a:ext cx="31906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32080" algn="just">
              <a:spcBef>
                <a:spcPts val="600"/>
              </a:spcBef>
              <a:spcAft>
                <a:spcPts val="0"/>
              </a:spcAft>
            </a:pPr>
            <a:r>
              <a:rPr lang="zh-TW" altLang="en-US" sz="2800" b="1" kern="100" dirty="0" smtClean="0">
                <a:ea typeface="標楷體"/>
                <a:cs typeface="Times New Roman"/>
              </a:rPr>
              <a:t>五</a:t>
            </a:r>
            <a:r>
              <a:rPr lang="zh-TW" altLang="zh-TW" sz="2800" b="1" kern="100" dirty="0" smtClean="0">
                <a:ea typeface="標楷體"/>
                <a:cs typeface="Times New Roman"/>
              </a:rPr>
              <a:t>、</a:t>
            </a:r>
            <a:r>
              <a:rPr lang="zh-TW" altLang="zh-TW" sz="2800" b="1" kern="100" dirty="0">
                <a:ea typeface="標楷體"/>
                <a:cs typeface="Times New Roman"/>
              </a:rPr>
              <a:t>研習心得繳交</a:t>
            </a:r>
            <a:endParaRPr lang="zh-TW" altLang="zh-TW" sz="2800" kern="100" dirty="0">
              <a:cs typeface="Times New Roman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87624" y="1628800"/>
            <a:ext cx="7416824" cy="312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97205">
              <a:spcAft>
                <a:spcPts val="0"/>
              </a:spcAft>
            </a:pPr>
            <a:r>
              <a:rPr lang="en-US" altLang="zh-TW" sz="2400" b="1" kern="100" dirty="0">
                <a:latin typeface="Times New Roman"/>
                <a:ea typeface="標楷體"/>
                <a:cs typeface="Times New Roman"/>
              </a:rPr>
              <a:t>1.</a:t>
            </a:r>
            <a:r>
              <a:rPr lang="zh-TW" altLang="zh-TW" sz="2400" b="1" kern="100" dirty="0">
                <a:solidFill>
                  <a:srgbClr val="FF0000"/>
                </a:solidFill>
                <a:latin typeface="Times New Roman"/>
                <a:ea typeface="標楷體"/>
                <a:cs typeface="Times New Roman"/>
              </a:rPr>
              <a:t>除參加有關業務承辦之相關研習外</a:t>
            </a:r>
            <a:r>
              <a:rPr lang="zh-TW" altLang="zh-TW" sz="2400" b="1" kern="100" dirty="0" smtClean="0">
                <a:latin typeface="Times New Roman"/>
                <a:ea typeface="標楷體"/>
                <a:cs typeface="Times New Roman"/>
              </a:rPr>
              <a:t>，</a:t>
            </a:r>
            <a:endParaRPr lang="en-US" altLang="zh-TW" sz="2400" b="1" kern="100" dirty="0" smtClean="0">
              <a:latin typeface="Times New Roman"/>
              <a:ea typeface="標楷體"/>
              <a:cs typeface="Times New Roman"/>
            </a:endParaRPr>
          </a:p>
          <a:p>
            <a:pPr indent="497205">
              <a:spcAft>
                <a:spcPts val="0"/>
              </a:spcAft>
            </a:pPr>
            <a:r>
              <a:rPr lang="zh-TW" altLang="en-US" sz="2400" b="1" kern="100" dirty="0">
                <a:latin typeface="Times New Roman"/>
                <a:ea typeface="標楷體"/>
                <a:cs typeface="Times New Roman"/>
              </a:rPr>
              <a:t> </a:t>
            </a:r>
            <a:r>
              <a:rPr lang="zh-TW" altLang="en-US" sz="2400" b="1" kern="100" dirty="0" smtClean="0">
                <a:latin typeface="Times New Roman"/>
                <a:ea typeface="標楷體"/>
                <a:cs typeface="Times New Roman"/>
              </a:rPr>
              <a:t> </a:t>
            </a:r>
            <a:endParaRPr lang="en-US" altLang="zh-TW" sz="2400" b="1" kern="100" dirty="0" smtClean="0">
              <a:latin typeface="Times New Roman"/>
              <a:ea typeface="標楷體"/>
              <a:cs typeface="Times New Roman"/>
            </a:endParaRPr>
          </a:p>
          <a:p>
            <a:pPr indent="497205">
              <a:spcAft>
                <a:spcPts val="0"/>
              </a:spcAft>
            </a:pPr>
            <a:r>
              <a:rPr lang="zh-TW" altLang="en-US" sz="2400" b="1" kern="100" dirty="0">
                <a:latin typeface="Times New Roman"/>
                <a:ea typeface="標楷體"/>
                <a:cs typeface="Times New Roman"/>
              </a:rPr>
              <a:t> </a:t>
            </a:r>
            <a:r>
              <a:rPr lang="zh-TW" altLang="en-US" sz="2400" b="1" kern="100" dirty="0" smtClean="0">
                <a:latin typeface="Times New Roman"/>
                <a:ea typeface="標楷體"/>
                <a:cs typeface="Times New Roman"/>
              </a:rPr>
              <a:t>  </a:t>
            </a:r>
            <a:r>
              <a:rPr lang="zh-TW" altLang="zh-TW" sz="2400" b="1" kern="100" dirty="0" smtClean="0">
                <a:latin typeface="Times New Roman"/>
                <a:ea typeface="標楷體"/>
                <a:cs typeface="Times New Roman"/>
              </a:rPr>
              <a:t>請</a:t>
            </a:r>
            <a:r>
              <a:rPr lang="zh-TW" altLang="zh-TW" sz="2400" b="1" kern="100" dirty="0">
                <a:latin typeface="Times New Roman"/>
                <a:ea typeface="標楷體"/>
                <a:cs typeface="Times New Roman"/>
              </a:rPr>
              <a:t>老師務必於研習後</a:t>
            </a:r>
            <a:r>
              <a:rPr lang="zh-TW" altLang="zh-TW" sz="2400" b="1" kern="100" dirty="0" smtClean="0">
                <a:latin typeface="Times New Roman"/>
                <a:ea typeface="標楷體"/>
                <a:cs typeface="Times New Roman"/>
              </a:rPr>
              <a:t>，</a:t>
            </a:r>
            <a:endParaRPr lang="en-US" altLang="zh-TW" sz="2400" b="1" kern="100" dirty="0" smtClean="0">
              <a:latin typeface="Times New Roman"/>
              <a:ea typeface="標楷體"/>
              <a:cs typeface="Times New Roman"/>
            </a:endParaRPr>
          </a:p>
          <a:p>
            <a:pPr indent="497205">
              <a:spcAft>
                <a:spcPts val="0"/>
              </a:spcAft>
            </a:pPr>
            <a:r>
              <a:rPr lang="zh-TW" altLang="en-US" sz="2400" b="1" kern="100" dirty="0">
                <a:latin typeface="Times New Roman"/>
                <a:ea typeface="標楷體"/>
                <a:cs typeface="Times New Roman"/>
              </a:rPr>
              <a:t> </a:t>
            </a:r>
            <a:r>
              <a:rPr lang="zh-TW" altLang="en-US" sz="2400" b="1" kern="100" dirty="0" smtClean="0">
                <a:latin typeface="Times New Roman"/>
                <a:ea typeface="標楷體"/>
                <a:cs typeface="Times New Roman"/>
              </a:rPr>
              <a:t>  </a:t>
            </a:r>
            <a:endParaRPr lang="en-US" altLang="zh-TW" sz="2400" b="1" kern="100" dirty="0" smtClean="0">
              <a:latin typeface="Times New Roman"/>
              <a:ea typeface="標楷體"/>
              <a:cs typeface="Times New Roman"/>
            </a:endParaRPr>
          </a:p>
          <a:p>
            <a:pPr indent="497205">
              <a:spcAft>
                <a:spcPts val="0"/>
              </a:spcAft>
            </a:pPr>
            <a:r>
              <a:rPr lang="zh-TW" altLang="en-US" sz="2400" b="1" kern="100" dirty="0">
                <a:latin typeface="Times New Roman"/>
                <a:ea typeface="標楷體"/>
                <a:cs typeface="Times New Roman"/>
              </a:rPr>
              <a:t> </a:t>
            </a:r>
            <a:r>
              <a:rPr lang="zh-TW" altLang="en-US" sz="2400" b="1" kern="100" dirty="0" smtClean="0">
                <a:latin typeface="Times New Roman"/>
                <a:ea typeface="標楷體"/>
                <a:cs typeface="Times New Roman"/>
              </a:rPr>
              <a:t>  </a:t>
            </a:r>
            <a:r>
              <a:rPr lang="zh-TW" altLang="zh-TW" sz="2400" b="1" kern="100" dirty="0" smtClean="0">
                <a:latin typeface="Times New Roman"/>
                <a:ea typeface="標楷體"/>
                <a:cs typeface="Times New Roman"/>
              </a:rPr>
              <a:t>記得</a:t>
            </a:r>
            <a:r>
              <a:rPr lang="zh-TW" altLang="zh-TW" sz="2400" b="1" kern="100" dirty="0">
                <a:latin typeface="Times New Roman"/>
                <a:ea typeface="標楷體"/>
                <a:cs typeface="Times New Roman"/>
              </a:rPr>
              <a:t>繳交研習心得給各處室</a:t>
            </a:r>
            <a:r>
              <a:rPr lang="zh-TW" altLang="zh-TW" sz="2400" b="1" kern="100" dirty="0" smtClean="0">
                <a:latin typeface="Times New Roman"/>
                <a:ea typeface="標楷體"/>
                <a:cs typeface="Times New Roman"/>
              </a:rPr>
              <a:t>業務承辦</a:t>
            </a:r>
            <a:r>
              <a:rPr lang="zh-TW" altLang="zh-TW" sz="2400" b="1" kern="100" dirty="0">
                <a:latin typeface="Times New Roman"/>
                <a:ea typeface="標楷體"/>
                <a:cs typeface="Times New Roman"/>
              </a:rPr>
              <a:t>人</a:t>
            </a:r>
            <a:r>
              <a:rPr lang="zh-TW" altLang="zh-TW" sz="2400" b="1" kern="100" dirty="0" smtClean="0">
                <a:latin typeface="Times New Roman"/>
                <a:ea typeface="標楷體"/>
                <a:cs typeface="Times New Roman"/>
              </a:rPr>
              <a:t>，</a:t>
            </a:r>
            <a:endParaRPr lang="en-US" altLang="zh-TW" sz="2400" b="1" kern="100" dirty="0" smtClean="0">
              <a:latin typeface="Times New Roman"/>
              <a:ea typeface="標楷體"/>
              <a:cs typeface="Times New Roman"/>
            </a:endParaRPr>
          </a:p>
          <a:p>
            <a:pPr indent="497205">
              <a:spcAft>
                <a:spcPts val="0"/>
              </a:spcAft>
            </a:pPr>
            <a:r>
              <a:rPr lang="zh-TW" altLang="en-US" sz="2400" b="1" kern="100" dirty="0">
                <a:latin typeface="Times New Roman"/>
                <a:ea typeface="標楷體"/>
                <a:cs typeface="Times New Roman"/>
              </a:rPr>
              <a:t> </a:t>
            </a:r>
            <a:r>
              <a:rPr lang="zh-TW" altLang="en-US" sz="2400" b="1" kern="100" dirty="0" smtClean="0">
                <a:latin typeface="Times New Roman"/>
                <a:ea typeface="標楷體"/>
                <a:cs typeface="Times New Roman"/>
              </a:rPr>
              <a:t>  </a:t>
            </a:r>
            <a:endParaRPr lang="en-US" altLang="zh-TW" sz="2400" b="1" kern="100" dirty="0" smtClean="0">
              <a:latin typeface="Times New Roman"/>
              <a:ea typeface="標楷體"/>
              <a:cs typeface="Times New Roman"/>
            </a:endParaRPr>
          </a:p>
          <a:p>
            <a:pPr indent="497205">
              <a:spcAft>
                <a:spcPts val="0"/>
              </a:spcAft>
            </a:pPr>
            <a:r>
              <a:rPr lang="zh-TW" altLang="en-US" sz="2400" b="1" kern="100" dirty="0">
                <a:latin typeface="Times New Roman"/>
                <a:ea typeface="標楷體"/>
                <a:cs typeface="Times New Roman"/>
              </a:rPr>
              <a:t> </a:t>
            </a:r>
            <a:r>
              <a:rPr lang="zh-TW" altLang="en-US" sz="2400" b="1" kern="100" dirty="0" smtClean="0">
                <a:latin typeface="Times New Roman"/>
                <a:ea typeface="標楷體"/>
                <a:cs typeface="Times New Roman"/>
              </a:rPr>
              <a:t>  </a:t>
            </a:r>
            <a:r>
              <a:rPr lang="zh-TW" altLang="zh-TW" sz="2400" b="1" kern="100" dirty="0" smtClean="0">
                <a:latin typeface="Times New Roman"/>
                <a:ea typeface="標楷體"/>
                <a:cs typeface="Times New Roman"/>
              </a:rPr>
              <a:t>再</a:t>
            </a:r>
            <a:r>
              <a:rPr lang="zh-TW" altLang="zh-TW" sz="2400" b="1" kern="100" dirty="0">
                <a:latin typeface="Times New Roman"/>
                <a:ea typeface="標楷體"/>
                <a:cs typeface="Times New Roman"/>
              </a:rPr>
              <a:t>由教學組統一彙整承核。</a:t>
            </a:r>
            <a:endParaRPr lang="zh-TW" altLang="zh-TW" sz="2400" kern="100" dirty="0">
              <a:cs typeface="Times New Roman"/>
            </a:endParaRPr>
          </a:p>
          <a:p>
            <a:pPr indent="132080" algn="just">
              <a:spcBef>
                <a:spcPts val="600"/>
              </a:spcBef>
              <a:spcAft>
                <a:spcPts val="0"/>
              </a:spcAft>
            </a:pPr>
            <a:r>
              <a:rPr lang="en-US" altLang="zh-TW" sz="2400" b="1" kern="100" dirty="0">
                <a:latin typeface="標楷體"/>
                <a:cs typeface="Times New Roman"/>
              </a:rPr>
              <a:t> </a:t>
            </a:r>
            <a:endParaRPr lang="zh-TW" altLang="zh-TW" kern="100" dirty="0"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27005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332656"/>
            <a:ext cx="8229600" cy="5616624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zh-TW" altLang="en-US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貳</a:t>
            </a:r>
            <a:r>
              <a:rPr lang="en-US" altLang="zh-TW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業務報告</a:t>
            </a:r>
            <a:endParaRPr lang="en-US" altLang="zh-TW" sz="40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buNone/>
            </a:pPr>
            <a:r>
              <a:rPr lang="zh-TW" altLang="en-US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六、</a:t>
            </a:r>
            <a:r>
              <a:rPr lang="zh-TW" altLang="zh-TW" sz="4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英語科轉知事</a:t>
            </a:r>
            <a:r>
              <a:rPr lang="zh-TW" altLang="zh-TW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項</a:t>
            </a:r>
            <a:endParaRPr lang="en-US" altLang="zh-TW" sz="40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zh-TW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英語科輔導團到校</a:t>
            </a:r>
            <a:r>
              <a:rPr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:107</a:t>
            </a:r>
            <a:r>
              <a:rPr lang="zh-TW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29</a:t>
            </a:r>
            <a:r>
              <a:rPr lang="zh-TW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13:00~16:00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，請英語科教師務必全程參與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buNone/>
            </a:pP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教育局來文協助師大測中心為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年國教開發線上英文診斷測驗，</a:t>
            </a:r>
            <a:r>
              <a:rPr lang="zh-TW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七八九年級需各一個班級</a:t>
            </a:r>
            <a:r>
              <a:rPr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每班</a:t>
            </a:r>
            <a:r>
              <a:rPr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節課</a:t>
            </a:r>
            <a:r>
              <a:rPr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，先採行自願制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若無再行抽籤。</a:t>
            </a: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buNone/>
            </a:pPr>
            <a:endParaRPr lang="zh-TW" altLang="zh-TW" sz="2800" dirty="0">
              <a:solidFill>
                <a:srgbClr val="C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3462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536" y="404664"/>
            <a:ext cx="8229600" cy="5616624"/>
          </a:xfrm>
        </p:spPr>
        <p:txBody>
          <a:bodyPr/>
          <a:lstStyle/>
          <a:p>
            <a:pPr marL="0" lvl="0" indent="0">
              <a:buNone/>
            </a:pPr>
            <a:r>
              <a:rPr lang="zh-TW" altLang="en-US" sz="4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貳</a:t>
            </a:r>
            <a:r>
              <a:rPr lang="en-US" altLang="zh-TW" sz="4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4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業務報告</a:t>
            </a:r>
            <a:endParaRPr lang="en-US" altLang="zh-TW" sz="4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buNone/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七、</a:t>
            </a:r>
            <a:r>
              <a:rPr lang="en-US" altLang="zh-TW" b="1" dirty="0"/>
              <a:t>108</a:t>
            </a:r>
            <a:r>
              <a:rPr lang="zh-TW" altLang="zh-TW" b="1" dirty="0"/>
              <a:t>領域課綱</a:t>
            </a:r>
            <a:r>
              <a:rPr lang="zh-TW" altLang="zh-TW" b="1" dirty="0" smtClean="0"/>
              <a:t>查詢</a:t>
            </a:r>
            <a:endParaRPr lang="en-US" altLang="zh-TW" b="1" dirty="0" smtClean="0"/>
          </a:p>
          <a:p>
            <a:pPr marL="0" lvl="0" indent="0">
              <a:buNone/>
            </a:pPr>
            <a:r>
              <a:rPr lang="en-US" altLang="zh-TW" b="1" dirty="0" smtClean="0"/>
              <a:t>(</a:t>
            </a:r>
            <a:r>
              <a:rPr lang="en-US" altLang="zh-TW" b="1" dirty="0"/>
              <a:t>1)</a:t>
            </a:r>
            <a:r>
              <a:rPr lang="zh-TW" altLang="zh-TW" b="1" dirty="0"/>
              <a:t>因應</a:t>
            </a:r>
            <a:r>
              <a:rPr lang="en-US" altLang="zh-TW" b="1" dirty="0"/>
              <a:t>108</a:t>
            </a:r>
            <a:r>
              <a:rPr lang="zh-TW" altLang="zh-TW" b="1" dirty="0"/>
              <a:t>課綱各領域課程準備，相關領域課綱請至十二年國教基本教育課程綱要網頁</a:t>
            </a:r>
            <a:r>
              <a:rPr lang="en-US" altLang="zh-TW" b="1" dirty="0"/>
              <a:t>https://cirn.moe.edu.tw/Guildline/index.aspx?sid=11</a:t>
            </a:r>
            <a:r>
              <a:rPr lang="zh-TW" altLang="zh-TW" b="1" dirty="0" smtClean="0"/>
              <a:t>查詢</a:t>
            </a:r>
            <a:endParaRPr lang="en-US" altLang="zh-TW" b="1" dirty="0" smtClean="0"/>
          </a:p>
          <a:p>
            <a:pPr marL="0" indent="0">
              <a:buNone/>
            </a:pPr>
            <a:endParaRPr lang="zh-TW" altLang="zh-TW" dirty="0"/>
          </a:p>
          <a:p>
            <a:pPr marL="0" indent="0">
              <a:buNone/>
            </a:pPr>
            <a:r>
              <a:rPr lang="en-US" altLang="zh-TW" b="1" dirty="0" smtClean="0"/>
              <a:t>(</a:t>
            </a:r>
            <a:r>
              <a:rPr lang="en-US" altLang="zh-TW" b="1" dirty="0"/>
              <a:t>2)</a:t>
            </a:r>
            <a:r>
              <a:rPr lang="zh-TW" altLang="zh-TW" b="1" dirty="0"/>
              <a:t>目前確定定案公告領域</a:t>
            </a:r>
            <a:r>
              <a:rPr lang="en-US" altLang="zh-TW" b="1" dirty="0"/>
              <a:t>&amp;</a:t>
            </a:r>
            <a:r>
              <a:rPr lang="zh-TW" altLang="zh-TW" b="1" dirty="0"/>
              <a:t>議題：語文領域</a:t>
            </a:r>
            <a:r>
              <a:rPr lang="en-US" altLang="zh-TW" b="1" dirty="0"/>
              <a:t>.</a:t>
            </a:r>
            <a:r>
              <a:rPr lang="zh-TW" altLang="zh-TW" b="1" dirty="0"/>
              <a:t>數學領域</a:t>
            </a:r>
            <a:r>
              <a:rPr lang="en-US" altLang="zh-TW" b="1" dirty="0"/>
              <a:t>.</a:t>
            </a:r>
            <a:r>
              <a:rPr lang="zh-TW" altLang="zh-TW" b="1" dirty="0"/>
              <a:t>科技領域</a:t>
            </a:r>
            <a:r>
              <a:rPr lang="en-US" altLang="zh-TW" b="1" dirty="0"/>
              <a:t>.</a:t>
            </a:r>
            <a:r>
              <a:rPr lang="zh-TW" altLang="zh-TW" b="1" dirty="0"/>
              <a:t>健康與體育領域</a:t>
            </a:r>
            <a:r>
              <a:rPr lang="en-US" altLang="zh-TW" b="1" dirty="0"/>
              <a:t>.</a:t>
            </a:r>
            <a:r>
              <a:rPr lang="zh-TW" altLang="zh-TW" b="1" dirty="0"/>
              <a:t>全民國防教育</a:t>
            </a:r>
            <a:endParaRPr lang="zh-TW" altLang="zh-TW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019247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TW" altLang="en-US" sz="4000" b="1" dirty="0"/>
              <a:t>八</a:t>
            </a:r>
            <a:r>
              <a:rPr lang="zh-TW" altLang="zh-TW" sz="4000" b="1" dirty="0" smtClean="0"/>
              <a:t>、</a:t>
            </a:r>
            <a:r>
              <a:rPr lang="zh-TW" altLang="zh-TW" sz="4000" b="1" dirty="0"/>
              <a:t>設備組轉知</a:t>
            </a:r>
            <a:r>
              <a:rPr lang="zh-TW" altLang="zh-TW" sz="4000" b="1" dirty="0" smtClean="0"/>
              <a:t>訊息</a:t>
            </a:r>
            <a:endParaRPr lang="zh-TW" altLang="en-US" sz="40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新北市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107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年度國民中學「閱讀融入課程教學」教學示例與試題徵選暨發表實施計畫，請各領召轉知領域內教師，計畫請參看校網。</a:t>
            </a:r>
          </a:p>
        </p:txBody>
      </p:sp>
    </p:spTree>
    <p:extLst>
      <p:ext uri="{BB962C8B-B14F-4D97-AF65-F5344CB8AC3E}">
        <p14:creationId xmlns:p14="http://schemas.microsoft.com/office/powerpoint/2010/main" val="9544899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貳、討論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議題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TW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一、校務評鑑教師教學檔案上傳時程規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畫</a:t>
            </a: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說明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：因應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108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日校務評鑑教師教學檔案需事先上傳，故需擬定作業時程，暫擬定下列時程，請討論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151" y="3863181"/>
            <a:ext cx="8841697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216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0" y="404664"/>
            <a:ext cx="8229600" cy="720080"/>
          </a:xfrm>
        </p:spPr>
        <p:txBody>
          <a:bodyPr>
            <a:normAutofit/>
          </a:bodyPr>
          <a:lstStyle/>
          <a:p>
            <a:pPr algn="l"/>
            <a:r>
              <a:rPr lang="zh-TW" altLang="en-US" sz="4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參</a:t>
            </a:r>
            <a:r>
              <a:rPr lang="zh-TW" altLang="zh-TW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 </a:t>
            </a:r>
            <a:r>
              <a:rPr lang="zh-TW" altLang="en-US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臨時動議</a:t>
            </a:r>
            <a:endParaRPr lang="zh-TW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0" y="2636912"/>
            <a:ext cx="82296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4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肆</a:t>
            </a:r>
            <a:r>
              <a:rPr lang="zh-TW" altLang="zh-TW" sz="4000" b="1" smtClean="0">
                <a:latin typeface="標楷體" panose="03000509000000000000" pitchFamily="65" charset="-120"/>
                <a:ea typeface="標楷體" panose="03000509000000000000" pitchFamily="65" charset="-120"/>
              </a:rPr>
              <a:t>、 </a:t>
            </a:r>
            <a:r>
              <a:rPr lang="zh-TW" altLang="en-US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散會</a:t>
            </a:r>
            <a:endParaRPr lang="zh-TW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97741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674</TotalTime>
  <Words>1098</Words>
  <Application>Microsoft Office PowerPoint</Application>
  <PresentationFormat>如螢幕大小 (4:3)</PresentationFormat>
  <Paragraphs>129</Paragraphs>
  <Slides>17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17</vt:i4>
      </vt:variant>
    </vt:vector>
  </HeadingPairs>
  <TitlesOfParts>
    <vt:vector size="25" baseType="lpstr">
      <vt:lpstr>SimHei</vt:lpstr>
      <vt:lpstr>微軟正黑體</vt:lpstr>
      <vt:lpstr>新細明體</vt:lpstr>
      <vt:lpstr>標楷體</vt:lpstr>
      <vt:lpstr>Arial</vt:lpstr>
      <vt:lpstr>Calibri</vt:lpstr>
      <vt:lpstr>Times New Roman</vt:lpstr>
      <vt:lpstr>Office 佈景主題</vt:lpstr>
      <vt:lpstr>107學年度第一學期  第2次  召集人聯席會議 </vt:lpstr>
      <vt:lpstr>議程：</vt:lpstr>
      <vt:lpstr>貳、業務報告-轉知事項 </vt:lpstr>
      <vt:lpstr>    貳、業務報告-轉知事項 1因應108課綱課程調整,本學期研習主題需與       12年國教或校本課程規畫相關 2.原訂107年9月30日繳交各領域本位進修主    題,延至107年10月9日(二)截止(相關資料請送至慧華) 3.請各領域務必於11月30日（週四）前完成相關研習辦理，以利經費核銷。 </vt:lpstr>
      <vt:lpstr>貳、業務報告 </vt:lpstr>
      <vt:lpstr>貳、業務報告</vt:lpstr>
      <vt:lpstr>貳、業務報告</vt:lpstr>
      <vt:lpstr>貳、業務報告 </vt:lpstr>
      <vt:lpstr>貳、業務報告 </vt:lpstr>
      <vt:lpstr>貳、業務報告 </vt:lpstr>
      <vt:lpstr>貳、業務報告 </vt:lpstr>
      <vt:lpstr>貳、業務報告 </vt:lpstr>
      <vt:lpstr>PowerPoint 簡報</vt:lpstr>
      <vt:lpstr>PowerPoint 簡報</vt:lpstr>
      <vt:lpstr>八、設備組轉知訊息</vt:lpstr>
      <vt:lpstr>貳、討論議題</vt:lpstr>
      <vt:lpstr>參、 臨時動議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105學年度第一學期  第1次  課程發展委員會議</dc:title>
  <dc:creator>H212-teaching</dc:creator>
  <cp:lastModifiedBy>user</cp:lastModifiedBy>
  <cp:revision>98</cp:revision>
  <cp:lastPrinted>2017-09-30T09:17:51Z</cp:lastPrinted>
  <dcterms:created xsi:type="dcterms:W3CDTF">2016-09-11T13:35:24Z</dcterms:created>
  <dcterms:modified xsi:type="dcterms:W3CDTF">2020-08-03T02:53:54Z</dcterms:modified>
</cp:coreProperties>
</file>