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9" r:id="rId1"/>
  </p:sldMasterIdLst>
  <p:notesMasterIdLst>
    <p:notesMasterId r:id="rId31"/>
  </p:notesMasterIdLst>
  <p:handoutMasterIdLst>
    <p:handoutMasterId r:id="rId32"/>
  </p:handoutMasterIdLst>
  <p:sldIdLst>
    <p:sldId id="424" r:id="rId2"/>
    <p:sldId id="376" r:id="rId3"/>
    <p:sldId id="419" r:id="rId4"/>
    <p:sldId id="416" r:id="rId5"/>
    <p:sldId id="380" r:id="rId6"/>
    <p:sldId id="385" r:id="rId7"/>
    <p:sldId id="386" r:id="rId8"/>
    <p:sldId id="388" r:id="rId9"/>
    <p:sldId id="387" r:id="rId10"/>
    <p:sldId id="389" r:id="rId11"/>
    <p:sldId id="390" r:id="rId12"/>
    <p:sldId id="391" r:id="rId13"/>
    <p:sldId id="410" r:id="rId14"/>
    <p:sldId id="411" r:id="rId15"/>
    <p:sldId id="392" r:id="rId16"/>
    <p:sldId id="395" r:id="rId17"/>
    <p:sldId id="431" r:id="rId18"/>
    <p:sldId id="432" r:id="rId19"/>
    <p:sldId id="430" r:id="rId20"/>
    <p:sldId id="420" r:id="rId21"/>
    <p:sldId id="421" r:id="rId22"/>
    <p:sldId id="422" r:id="rId23"/>
    <p:sldId id="423" r:id="rId24"/>
    <p:sldId id="425" r:id="rId25"/>
    <p:sldId id="426" r:id="rId26"/>
    <p:sldId id="427" r:id="rId27"/>
    <p:sldId id="428" r:id="rId28"/>
    <p:sldId id="429" r:id="rId29"/>
    <p:sldId id="401" r:id="rId30"/>
  </p:sldIdLst>
  <p:sldSz cx="9144000" cy="6858000" type="screen4x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0066"/>
    <a:srgbClr val="3333FF"/>
    <a:srgbClr val="0000FF"/>
    <a:srgbClr val="CC0000"/>
    <a:srgbClr val="006600"/>
    <a:srgbClr val="000099"/>
    <a:srgbClr val="00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中等深淺樣式 4 - 輔色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E929F9F4-4A8F-4326-A1B4-22849713DDAB}" styleName="深色樣式 1 - 輔色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912C8C85-51F0-491E-9774-3900AFEF0FD7}" styleName="淺色樣式 2 - 輔色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F2DE63D5-997A-4646-A377-4702673A728D}" styleName="淺色樣式 2 - 輔色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0505E3EF-67EA-436B-97B2-0124C06EBD24}" styleName="中等深淺樣式 4 - 輔色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7168" autoAdjust="0"/>
    <p:restoredTop sz="90295" autoAdjust="0"/>
  </p:normalViewPr>
  <p:slideViewPr>
    <p:cSldViewPr>
      <p:cViewPr varScale="1">
        <p:scale>
          <a:sx n="76" d="100"/>
          <a:sy n="76" d="100"/>
        </p:scale>
        <p:origin x="1037" y="53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10" d="100"/>
        <a:sy n="11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136" cy="496175"/>
          </a:xfrm>
          <a:prstGeom prst="rect">
            <a:avLst/>
          </a:prstGeom>
        </p:spPr>
        <p:txBody>
          <a:bodyPr vert="horz" lIns="91422" tIns="45710" rIns="91422" bIns="4571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50970" y="0"/>
            <a:ext cx="2945136" cy="496175"/>
          </a:xfrm>
          <a:prstGeom prst="rect">
            <a:avLst/>
          </a:prstGeom>
        </p:spPr>
        <p:txBody>
          <a:bodyPr vert="horz" lIns="91422" tIns="45710" rIns="91422" bIns="4571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BDF9B2B6-6464-4C81-94D3-AD5C93EA6DFE}" type="datetimeFigureOut">
              <a:rPr lang="zh-TW" altLang="en-US"/>
              <a:pPr>
                <a:defRPr/>
              </a:pPr>
              <a:t>2019/8/21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9428889"/>
            <a:ext cx="2945136" cy="496175"/>
          </a:xfrm>
          <a:prstGeom prst="rect">
            <a:avLst/>
          </a:prstGeom>
        </p:spPr>
        <p:txBody>
          <a:bodyPr vert="horz" lIns="91422" tIns="45710" rIns="91422" bIns="4571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50970" y="9428889"/>
            <a:ext cx="2945136" cy="496175"/>
          </a:xfrm>
          <a:prstGeom prst="rect">
            <a:avLst/>
          </a:prstGeom>
        </p:spPr>
        <p:txBody>
          <a:bodyPr vert="horz" wrap="square" lIns="91422" tIns="45710" rIns="91422" bIns="4571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Calibri" pitchFamily="34" charset="0"/>
                <a:ea typeface="新細明體" pitchFamily="18" charset="-120"/>
              </a:defRPr>
            </a:lvl1pPr>
          </a:lstStyle>
          <a:p>
            <a:pPr>
              <a:defRPr/>
            </a:pPr>
            <a:fld id="{D13325FE-FFE7-41A0-9D32-A7FD5D16DD73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9117844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136" cy="496175"/>
          </a:xfrm>
          <a:prstGeom prst="rect">
            <a:avLst/>
          </a:prstGeom>
        </p:spPr>
        <p:txBody>
          <a:bodyPr vert="horz" lIns="91422" tIns="45710" rIns="91422" bIns="4571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50970" y="0"/>
            <a:ext cx="2945136" cy="496175"/>
          </a:xfrm>
          <a:prstGeom prst="rect">
            <a:avLst/>
          </a:prstGeom>
        </p:spPr>
        <p:txBody>
          <a:bodyPr vert="horz" lIns="91422" tIns="45710" rIns="91422" bIns="4571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D0D6B0D9-5E63-4DA3-85DA-890EFE8E433D}" type="datetimeFigureOut">
              <a:rPr lang="zh-TW" altLang="en-US"/>
              <a:pPr>
                <a:defRPr/>
              </a:pPr>
              <a:t>2019/8/21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22" tIns="45710" rIns="91422" bIns="45710" rtlCol="0" anchor="ctr"/>
          <a:lstStyle/>
          <a:p>
            <a:pPr lvl="0"/>
            <a:endParaRPr lang="zh-TW" altLang="en-US" noProof="0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9768" y="4714446"/>
            <a:ext cx="5438140" cy="4467144"/>
          </a:xfrm>
          <a:prstGeom prst="rect">
            <a:avLst/>
          </a:prstGeom>
        </p:spPr>
        <p:txBody>
          <a:bodyPr vert="horz" lIns="91422" tIns="45710" rIns="91422" bIns="45710" rtlCol="0"/>
          <a:lstStyle/>
          <a:p>
            <a:pPr lvl="0"/>
            <a:r>
              <a:rPr lang="zh-TW" altLang="en-US" noProof="0" smtClean="0"/>
              <a:t>按一下以編輯母片文字樣式</a:t>
            </a:r>
          </a:p>
          <a:p>
            <a:pPr lvl="1"/>
            <a:r>
              <a:rPr lang="zh-TW" altLang="en-US" noProof="0" smtClean="0"/>
              <a:t>第二層</a:t>
            </a:r>
          </a:p>
          <a:p>
            <a:pPr lvl="2"/>
            <a:r>
              <a:rPr lang="zh-TW" altLang="en-US" noProof="0" smtClean="0"/>
              <a:t>第三層</a:t>
            </a:r>
          </a:p>
          <a:p>
            <a:pPr lvl="3"/>
            <a:r>
              <a:rPr lang="zh-TW" altLang="en-US" noProof="0" smtClean="0"/>
              <a:t>第四層</a:t>
            </a:r>
          </a:p>
          <a:p>
            <a:pPr lvl="4"/>
            <a:r>
              <a:rPr lang="zh-TW" altLang="en-US" noProof="0" smtClean="0"/>
              <a:t>第五層</a:t>
            </a:r>
            <a:endParaRPr lang="zh-TW" altLang="en-US" noProof="0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428889"/>
            <a:ext cx="2945136" cy="496175"/>
          </a:xfrm>
          <a:prstGeom prst="rect">
            <a:avLst/>
          </a:prstGeom>
        </p:spPr>
        <p:txBody>
          <a:bodyPr vert="horz" lIns="91422" tIns="45710" rIns="91422" bIns="4571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50970" y="9428889"/>
            <a:ext cx="2945136" cy="496175"/>
          </a:xfrm>
          <a:prstGeom prst="rect">
            <a:avLst/>
          </a:prstGeom>
        </p:spPr>
        <p:txBody>
          <a:bodyPr vert="horz" wrap="square" lIns="91422" tIns="45710" rIns="91422" bIns="4571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Calibri" pitchFamily="34" charset="0"/>
                <a:ea typeface="新細明體" pitchFamily="18" charset="-120"/>
              </a:defRPr>
            </a:lvl1pPr>
          </a:lstStyle>
          <a:p>
            <a:pPr>
              <a:defRPr/>
            </a:pPr>
            <a:fld id="{E998B2AC-AA48-4CB7-A9F2-58260DB847A3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4465670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998B2AC-AA48-4CB7-A9F2-58260DB847A3}" type="slidenum">
              <a:rPr lang="zh-TW" altLang="en-US" smtClean="0"/>
              <a:pPr>
                <a:defRPr/>
              </a:pPr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4161097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專任代表是誰</a:t>
            </a:r>
            <a:r>
              <a:rPr lang="en-US" altLang="zh-TW" dirty="0" smtClean="0"/>
              <a:t>?</a:t>
            </a:r>
          </a:p>
          <a:p>
            <a:r>
              <a:rPr lang="zh-TW" altLang="en-US" dirty="0" smtClean="0"/>
              <a:t>宣導事項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7C9FCE-3027-4F26-BFFC-C49247B11DCF}" type="slidenum">
              <a:rPr lang="zh-TW" altLang="en-US" smtClean="0"/>
              <a:pPr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154665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998B2AC-AA48-4CB7-A9F2-58260DB847A3}" type="slidenum">
              <a:rPr lang="zh-TW" altLang="en-US" smtClean="0"/>
              <a:pPr>
                <a:defRPr/>
              </a:pPr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828530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998B2AC-AA48-4CB7-A9F2-58260DB847A3}" type="slidenum">
              <a:rPr lang="zh-TW" altLang="en-US" smtClean="0"/>
              <a:pPr>
                <a:defRPr/>
              </a:pPr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4151789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998B2AC-AA48-4CB7-A9F2-58260DB847A3}" type="slidenum">
              <a:rPr lang="zh-TW" altLang="en-US" smtClean="0"/>
              <a:pPr>
                <a:defRPr/>
              </a:pPr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252559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998B2AC-AA48-4CB7-A9F2-58260DB847A3}" type="slidenum">
              <a:rPr lang="zh-TW" altLang="en-US" smtClean="0"/>
              <a:pPr>
                <a:defRPr/>
              </a:pPr>
              <a:t>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2038839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998B2AC-AA48-4CB7-A9F2-58260DB847A3}" type="slidenum">
              <a:rPr lang="zh-TW" altLang="en-US" smtClean="0"/>
              <a:pPr>
                <a:defRPr/>
              </a:pPr>
              <a:t>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3379969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998B2AC-AA48-4CB7-A9F2-58260DB847A3}" type="slidenum">
              <a:rPr lang="zh-TW" altLang="en-US" smtClean="0"/>
              <a:pPr>
                <a:defRPr/>
              </a:pPr>
              <a:t>10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231738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998B2AC-AA48-4CB7-A9F2-58260DB847A3}" type="slidenum">
              <a:rPr lang="zh-TW" altLang="en-US" smtClean="0"/>
              <a:pPr>
                <a:defRPr/>
              </a:pPr>
              <a:t>11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3261394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998B2AC-AA48-4CB7-A9F2-58260DB847A3}" type="slidenum">
              <a:rPr lang="zh-TW" altLang="en-US" smtClean="0"/>
              <a:pPr>
                <a:defRPr/>
              </a:pPr>
              <a:t>12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4034325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998B2AC-AA48-4CB7-A9F2-58260DB847A3}" type="slidenum">
              <a:rPr lang="zh-TW" altLang="en-US" smtClean="0"/>
              <a:pPr>
                <a:defRPr/>
              </a:pPr>
              <a:t>13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4182126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998B2AC-AA48-4CB7-A9F2-58260DB847A3}" type="slidenum">
              <a:rPr lang="zh-TW" altLang="en-US" smtClean="0"/>
              <a:pPr>
                <a:defRPr/>
              </a:pPr>
              <a:t>14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4737311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998B2AC-AA48-4CB7-A9F2-58260DB847A3}" type="slidenum">
              <a:rPr lang="zh-TW" altLang="en-US" smtClean="0"/>
              <a:pPr>
                <a:defRPr/>
              </a:pPr>
              <a:t>15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3510849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998B2AC-AA48-4CB7-A9F2-58260DB847A3}" type="slidenum">
              <a:rPr lang="zh-TW" altLang="en-US" smtClean="0"/>
              <a:pPr>
                <a:defRPr/>
              </a:pPr>
              <a:t>16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8997658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998B2AC-AA48-4CB7-A9F2-58260DB847A3}" type="slidenum">
              <a:rPr lang="zh-TW" altLang="en-US" smtClean="0"/>
              <a:pPr>
                <a:defRPr/>
              </a:pPr>
              <a:t>17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8504711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998B2AC-AA48-4CB7-A9F2-58260DB847A3}" type="slidenum">
              <a:rPr lang="zh-TW" altLang="en-US" smtClean="0"/>
              <a:pPr>
                <a:defRPr/>
              </a:pPr>
              <a:t>18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1018875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998B2AC-AA48-4CB7-A9F2-58260DB847A3}" type="slidenum">
              <a:rPr lang="zh-TW" altLang="en-US" smtClean="0"/>
              <a:pPr>
                <a:defRPr/>
              </a:pPr>
              <a:t>19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1352216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998B2AC-AA48-4CB7-A9F2-58260DB847A3}" type="slidenum">
              <a:rPr lang="zh-TW" altLang="en-US" smtClean="0"/>
              <a:pPr>
                <a:defRPr/>
              </a:pPr>
              <a:t>20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8554146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998B2AC-AA48-4CB7-A9F2-58260DB847A3}" type="slidenum">
              <a:rPr lang="zh-TW" altLang="en-US" smtClean="0"/>
              <a:pPr>
                <a:defRPr/>
              </a:pPr>
              <a:t>21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7978896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998B2AC-AA48-4CB7-A9F2-58260DB847A3}" type="slidenum">
              <a:rPr lang="zh-TW" altLang="en-US" smtClean="0"/>
              <a:pPr>
                <a:defRPr/>
              </a:pPr>
              <a:t>22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7347949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998B2AC-AA48-4CB7-A9F2-58260DB847A3}" type="slidenum">
              <a:rPr lang="zh-TW" altLang="en-US" smtClean="0"/>
              <a:pPr>
                <a:defRPr/>
              </a:pPr>
              <a:t>23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6410513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998B2AC-AA48-4CB7-A9F2-58260DB847A3}" type="slidenum">
              <a:rPr lang="zh-TW" altLang="en-US" smtClean="0"/>
              <a:pPr>
                <a:defRPr/>
              </a:pPr>
              <a:t>24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3002782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998B2AC-AA48-4CB7-A9F2-58260DB847A3}" type="slidenum">
              <a:rPr lang="zh-TW" altLang="en-US" smtClean="0"/>
              <a:pPr>
                <a:defRPr/>
              </a:pPr>
              <a:t>25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8578553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998B2AC-AA48-4CB7-A9F2-58260DB847A3}" type="slidenum">
              <a:rPr lang="zh-TW" altLang="en-US" smtClean="0"/>
              <a:pPr>
                <a:defRPr/>
              </a:pPr>
              <a:t>26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1251683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998B2AC-AA48-4CB7-A9F2-58260DB847A3}" type="slidenum">
              <a:rPr lang="zh-TW" altLang="en-US" smtClean="0"/>
              <a:pPr>
                <a:defRPr/>
              </a:pPr>
              <a:t>27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2491668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3" name="Google Shape;453;p28:notes"/>
          <p:cNvSpPr txBox="1">
            <a:spLocks noGrp="1"/>
          </p:cNvSpPr>
          <p:nvPr>
            <p:ph type="body" idx="1"/>
          </p:nvPr>
        </p:nvSpPr>
        <p:spPr>
          <a:xfrm>
            <a:off x="673262" y="4686223"/>
            <a:ext cx="5389240" cy="4440077"/>
          </a:xfrm>
          <a:prstGeom prst="rect">
            <a:avLst/>
          </a:prstGeom>
        </p:spPr>
        <p:txBody>
          <a:bodyPr spcFirstLastPara="1" wrap="square" lIns="90724" tIns="45362" rIns="90724" bIns="45362" anchor="t" anchorCtr="0">
            <a:noAutofit/>
          </a:bodyPr>
          <a:lstStyle/>
          <a:p>
            <a:pPr marL="0" indent="0"/>
            <a:endParaRPr/>
          </a:p>
        </p:txBody>
      </p:sp>
      <p:sp>
        <p:nvSpPr>
          <p:cNvPr id="454" name="Google Shape;454;p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1700" y="739775"/>
            <a:ext cx="493236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4234322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998B2AC-AA48-4CB7-A9F2-58260DB847A3}" type="slidenum">
              <a:rPr lang="zh-TW" altLang="en-US" smtClean="0"/>
              <a:pPr>
                <a:defRPr/>
              </a:pPr>
              <a:t>29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012627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973AD4C-7A8B-4504-8B94-F84BC225C0B9}" type="datetimeFigureOut">
              <a:rPr lang="zh-TW" altLang="en-US" smtClean="0"/>
              <a:pPr>
                <a:defRPr/>
              </a:pPr>
              <a:t>2019/8/21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9" name="Freeform 8"/>
          <p:cNvSpPr/>
          <p:nvPr/>
        </p:nvSpPr>
        <p:spPr bwMode="auto">
          <a:xfrm>
            <a:off x="-31719" y="4321158"/>
            <a:ext cx="1395473" cy="781781"/>
          </a:xfrm>
          <a:custGeom>
            <a:avLst/>
            <a:gdLst/>
            <a:ahLst/>
            <a:cxnLst/>
            <a:rect l="l" t="t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3334" y="4529541"/>
            <a:ext cx="584978" cy="365125"/>
          </a:xfrm>
        </p:spPr>
        <p:txBody>
          <a:bodyPr/>
          <a:lstStyle/>
          <a:p>
            <a:pPr>
              <a:defRPr/>
            </a:pPr>
            <a:fld id="{E7A12D7B-1915-4F94-83D5-2EE0F622D74E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405297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DF83E3C-726C-46F2-923A-F1226A243C65}" type="datetimeFigureOut">
              <a:rPr lang="zh-TW" altLang="en-US" smtClean="0"/>
              <a:pPr>
                <a:defRPr/>
              </a:pPr>
              <a:t>2019/8/21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FD9D9EE-DA67-4569-9B1D-236F13DA2360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040894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55FC619-8984-45E3-9C5D-F8305AC3412C}" type="datetimeFigureOut">
              <a:rPr lang="zh-TW" altLang="en-US" smtClean="0"/>
              <a:pPr>
                <a:defRPr/>
              </a:pPr>
              <a:t>2019/8/21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pPr>
              <a:defRPr/>
            </a:pPr>
            <a:fld id="{B1A96AB9-2A88-4E70-B499-BD8848781111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741927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DBB2DEA-3371-478B-8BE3-9E18EB1F4672}" type="datetimeFigureOut">
              <a:rPr lang="zh-TW" altLang="en-US" smtClean="0"/>
              <a:pPr>
                <a:defRPr/>
              </a:pPr>
              <a:t>2019/8/21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pPr>
              <a:defRPr/>
            </a:pPr>
            <a:fld id="{9ADF1E9A-F220-4F8A-8F59-D5CA3A37CEB2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653205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B549918-E2C1-4785-8315-7C61464AC15D}" type="datetimeFigureOut">
              <a:rPr lang="zh-TW" altLang="en-US" smtClean="0"/>
              <a:pPr>
                <a:defRPr/>
              </a:pPr>
              <a:t>2019/8/21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pPr>
              <a:defRPr/>
            </a:pPr>
            <a:fld id="{7F9E5716-3815-4424-9840-E4C5F6AAFC99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892728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EA10584-83C5-4EC9-BDBA-9923E937900C}" type="datetimeFigureOut">
              <a:rPr lang="zh-TW" altLang="en-US" smtClean="0"/>
              <a:pPr>
                <a:defRPr/>
              </a:pPr>
              <a:t>2019/8/21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658DEA9-AF36-4969-AEFE-CC40C43E4418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19525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526C01B-665A-46B8-8647-DDB002A2B3B0}" type="datetimeFigureOut">
              <a:rPr lang="zh-TW" altLang="en-US" smtClean="0"/>
              <a:pPr>
                <a:defRPr/>
              </a:pPr>
              <a:t>2019/8/21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6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D89D9D3-1269-4C71-AF46-0C60DE7C9827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123572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F3AFBFD-6F0C-4077-99A0-7A28AE5DD0AB}" type="datetimeFigureOut">
              <a:rPr lang="zh-TW" altLang="en-US" smtClean="0"/>
              <a:pPr>
                <a:defRPr/>
              </a:pPr>
              <a:t>2019/8/21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9733CF-3C26-401D-BD7C-A1BC6D8AF9B5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433660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29BCD51-8D38-4079-B3F0-16F5AC0F58B5}" type="datetimeFigureOut">
              <a:rPr lang="zh-TW" altLang="en-US" smtClean="0"/>
              <a:pPr>
                <a:defRPr/>
              </a:pPr>
              <a:t>2019/8/21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pPr>
              <a:defRPr/>
            </a:pPr>
            <a:fld id="{841A0DE2-F7E8-4D25-9D2B-AAB639C58F78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916926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說明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254BC9B-648B-4834-BE15-B233FA304457}" type="datetimeFigureOut">
              <a:rPr lang="zh-TW" altLang="en-US" smtClean="0"/>
              <a:pPr>
                <a:defRPr/>
              </a:pPr>
              <a:t>2019/8/21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pPr>
              <a:defRPr/>
            </a:pPr>
            <a:fld id="{8D906F54-8553-45D4-9D74-E43CBDA3D01D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372689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254BC9B-648B-4834-BE15-B233FA304457}" type="datetimeFigureOut">
              <a:rPr lang="zh-TW" altLang="en-US" smtClean="0"/>
              <a:pPr>
                <a:defRPr/>
              </a:pPr>
              <a:t>2019/8/21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19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pPr>
              <a:defRPr/>
            </a:pPr>
            <a:fld id="{8D906F54-8553-45D4-9D74-E43CBDA3D01D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0359984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254BC9B-648B-4834-BE15-B233FA304457}" type="datetimeFigureOut">
              <a:rPr lang="zh-TW" altLang="en-US" smtClean="0"/>
              <a:pPr>
                <a:defRPr/>
              </a:pPr>
              <a:t>2019/8/21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pPr>
              <a:defRPr/>
            </a:pPr>
            <a:fld id="{8D906F54-8553-45D4-9D74-E43CBDA3D01D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1383891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254BC9B-648B-4834-BE15-B233FA304457}" type="datetimeFigureOut">
              <a:rPr lang="zh-TW" altLang="en-US" smtClean="0"/>
              <a:pPr>
                <a:defRPr/>
              </a:pPr>
              <a:t>2019/8/21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2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pPr>
              <a:defRPr/>
            </a:pPr>
            <a:fld id="{8D906F54-8553-45D4-9D74-E43CBDA3D01D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4292614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是非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254BC9B-648B-4834-BE15-B233FA304457}" type="datetimeFigureOut">
              <a:rPr lang="zh-TW" altLang="en-US" smtClean="0"/>
              <a:pPr>
                <a:defRPr/>
              </a:pPr>
              <a:t>2019/8/21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pPr>
              <a:defRPr/>
            </a:pPr>
            <a:fld id="{8D906F54-8553-45D4-9D74-E43CBDA3D01D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7781076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8A21BD9-ACEF-4EBF-9AF7-A6F9DB80A67C}" type="datetimeFigureOut">
              <a:rPr lang="zh-TW" altLang="en-US" smtClean="0"/>
              <a:pPr>
                <a:defRPr/>
              </a:pPr>
              <a:t>2019/8/21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FB8AB93-451A-4394-8F92-DE4274201E85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0184692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C483E1E-5C02-4E59-A2D8-594C38ECDD32}" type="datetimeFigureOut">
              <a:rPr lang="zh-TW" altLang="en-US" smtClean="0"/>
              <a:pPr>
                <a:defRPr/>
              </a:pPr>
              <a:t>2019/8/21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92AD6A-DDC3-459A-878B-9DABF677676C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404881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1" y="228600"/>
            <a:ext cx="1981200" cy="6638628"/>
            <a:chOff x="2487613" y="285750"/>
            <a:chExt cx="2428875" cy="5654676"/>
          </a:xfrm>
        </p:grpSpPr>
        <p:sp>
          <p:nvSpPr>
            <p:cNvPr id="37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8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9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0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1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2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3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4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5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6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7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8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49" name="Group 48"/>
          <p:cNvGrpSpPr/>
          <p:nvPr/>
        </p:nvGrpSpPr>
        <p:grpSpPr>
          <a:xfrm>
            <a:off x="20421" y="285"/>
            <a:ext cx="1952272" cy="6852968"/>
            <a:chOff x="6627813" y="195717"/>
            <a:chExt cx="1952625" cy="5678034"/>
          </a:xfrm>
        </p:grpSpPr>
        <p:sp>
          <p:nvSpPr>
            <p:cNvPr id="50" name="Freeform 27"/>
            <p:cNvSpPr/>
            <p:nvPr/>
          </p:nvSpPr>
          <p:spPr bwMode="auto">
            <a:xfrm>
              <a:off x="6627813" y="195717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1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2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3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4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5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6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7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8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9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0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1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62" name="Rectangle 61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2133600"/>
            <a:ext cx="6591985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2400" y="6135089"/>
            <a:ext cx="766380" cy="3701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F254BC9B-648B-4834-BE15-B233FA304457}" type="datetimeFigureOut">
              <a:rPr lang="zh-TW" altLang="en-US" smtClean="0"/>
              <a:pPr>
                <a:defRPr/>
              </a:pPr>
              <a:t>2019/8/21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2415" y="6135809"/>
            <a:ext cx="571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11228" y="787783"/>
            <a:ext cx="58497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pPr>
              <a:defRPr/>
            </a:pPr>
            <a:fld id="{8D906F54-8553-45D4-9D74-E43CBDA3D01D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103314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0" r:id="rId1"/>
    <p:sldLayoutId id="2147483811" r:id="rId2"/>
    <p:sldLayoutId id="2147483812" r:id="rId3"/>
    <p:sldLayoutId id="2147483813" r:id="rId4"/>
    <p:sldLayoutId id="2147483814" r:id="rId5"/>
    <p:sldLayoutId id="2147483815" r:id="rId6"/>
    <p:sldLayoutId id="2147483816" r:id="rId7"/>
    <p:sldLayoutId id="2147483817" r:id="rId8"/>
    <p:sldLayoutId id="2147483818" r:id="rId9"/>
    <p:sldLayoutId id="2147483819" r:id="rId10"/>
    <p:sldLayoutId id="2147483820" r:id="rId11"/>
    <p:sldLayoutId id="2147483821" r:id="rId12"/>
    <p:sldLayoutId id="2147483822" r:id="rId13"/>
    <p:sldLayoutId id="2147483823" r:id="rId14"/>
    <p:sldLayoutId id="2147483824" r:id="rId15"/>
    <p:sldLayoutId id="2147483825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 txBox="1">
            <a:spLocks/>
          </p:cNvSpPr>
          <p:nvPr/>
        </p:nvSpPr>
        <p:spPr>
          <a:xfrm>
            <a:off x="611560" y="1700808"/>
            <a:ext cx="8280400" cy="4038600"/>
          </a:xfrm>
          <a:prstGeom prst="rect">
            <a:avLst/>
          </a:prstGeom>
        </p:spPr>
        <p:txBody>
          <a:bodyPr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r>
              <a:rPr lang="zh-TW" altLang="en-US" sz="4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新埔國中</a:t>
            </a:r>
            <a:r>
              <a:rPr lang="en-US" altLang="zh-TW" sz="4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cs typeface="Times New Roman" panose="02020603050405020304" pitchFamily="18" charset="0"/>
              </a:rPr>
              <a:t>108</a:t>
            </a:r>
            <a:r>
              <a:rPr lang="zh-TW" altLang="en-US" sz="4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cs typeface="Times New Roman" panose="02020603050405020304" pitchFamily="18" charset="0"/>
              </a:rPr>
              <a:t>學年</a:t>
            </a:r>
            <a:r>
              <a:rPr lang="zh-TW" altLang="en-US" sz="4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度第</a:t>
            </a:r>
            <a:r>
              <a:rPr lang="zh-TW" altLang="en-US" sz="4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一</a:t>
            </a:r>
            <a:r>
              <a:rPr lang="zh-TW" altLang="en-US" sz="4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學期</a:t>
            </a:r>
            <a:endParaRPr lang="en-US" altLang="zh-TW" sz="48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</a:endParaRPr>
          </a:p>
          <a:p>
            <a:pPr algn="ctr" fontAlgn="auto">
              <a:spcBef>
                <a:spcPts val="2400"/>
              </a:spcBef>
              <a:spcAft>
                <a:spcPts val="3000"/>
              </a:spcAft>
              <a:defRPr/>
            </a:pPr>
            <a:r>
              <a:rPr lang="zh-TW" altLang="en-US" sz="4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第一次領召會議</a:t>
            </a:r>
            <a:endParaRPr lang="en-US" altLang="zh-TW" sz="48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</a:endParaRPr>
          </a:p>
          <a:p>
            <a:pPr algn="ctr" fontAlgn="auto">
              <a:spcBef>
                <a:spcPts val="2400"/>
              </a:spcBef>
              <a:spcAft>
                <a:spcPts val="3000"/>
              </a:spcAft>
              <a:defRPr/>
            </a:pPr>
            <a:r>
              <a:rPr lang="en-US" altLang="zh-TW" sz="5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cs typeface="Times New Roman" panose="02020603050405020304" pitchFamily="18" charset="0"/>
              </a:rPr>
              <a:t>108.08.22</a:t>
            </a:r>
            <a:endParaRPr lang="zh-TW" altLang="en-US" sz="52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cs typeface="Times New Roman" panose="02020603050405020304" pitchFamily="18" charset="0"/>
            </a:endParaRPr>
          </a:p>
        </p:txBody>
      </p:sp>
      <p:grpSp>
        <p:nvGrpSpPr>
          <p:cNvPr id="3" name="群組 2"/>
          <p:cNvGrpSpPr/>
          <p:nvPr/>
        </p:nvGrpSpPr>
        <p:grpSpPr>
          <a:xfrm>
            <a:off x="7434793" y="296206"/>
            <a:ext cx="1385679" cy="684523"/>
            <a:chOff x="7434793" y="296206"/>
            <a:chExt cx="1385679" cy="684523"/>
          </a:xfrm>
        </p:grpSpPr>
        <p:pic>
          <p:nvPicPr>
            <p:cNvPr id="4" name="圖片 3" descr="C:\Users\輔導主任\Desktop\1.jpg"/>
            <p:cNvPicPr/>
            <p:nvPr/>
          </p:nvPicPr>
          <p:blipFill rotWithShape="1">
            <a:blip r:embed="rId2" cstate="email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brigh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 b="6992"/>
            <a:stretch/>
          </p:blipFill>
          <p:spPr bwMode="auto">
            <a:xfrm>
              <a:off x="8207190" y="296206"/>
              <a:ext cx="613282" cy="547414"/>
            </a:xfrm>
            <a:prstGeom prst="round2DiagRect">
              <a:avLst>
                <a:gd name="adj1" fmla="val 47091"/>
                <a:gd name="adj2" fmla="val 0"/>
              </a:avLst>
            </a:prstGeom>
            <a:ln w="57150" cap="sq">
              <a:solidFill>
                <a:srgbClr val="FFFFFF"/>
              </a:solidFill>
              <a:miter lim="800000"/>
            </a:ln>
            <a:effectLst>
              <a:outerShdw blurRad="254000" algn="tl" rotWithShape="0">
                <a:srgbClr val="000000">
                  <a:alpha val="43000"/>
                </a:srgbClr>
              </a:outerShdw>
            </a:effectLst>
          </p:spPr>
        </p:pic>
        <p:pic>
          <p:nvPicPr>
            <p:cNvPr id="5" name="圖片 4" descr="C:\Users\輔導主任\Desktop\1.jpg"/>
            <p:cNvPicPr/>
            <p:nvPr/>
          </p:nvPicPr>
          <p:blipFill rotWithShape="1">
            <a:blip r:embed="rId2" cstate="email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brigh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 b="6992"/>
            <a:stretch/>
          </p:blipFill>
          <p:spPr bwMode="auto">
            <a:xfrm flipH="1">
              <a:off x="7434793" y="373593"/>
              <a:ext cx="778761" cy="607136"/>
            </a:xfrm>
            <a:prstGeom prst="round2DiagRect">
              <a:avLst>
                <a:gd name="adj1" fmla="val 50000"/>
                <a:gd name="adj2" fmla="val 0"/>
              </a:avLst>
            </a:prstGeom>
            <a:ln w="57150" cap="sq">
              <a:solidFill>
                <a:srgbClr val="FFFFFF"/>
              </a:solidFill>
              <a:miter lim="800000"/>
            </a:ln>
            <a:effectLst>
              <a:outerShdw blurRad="254000" algn="tl" rotWithShape="0">
                <a:srgbClr val="000000">
                  <a:alpha val="43000"/>
                </a:srgbClr>
              </a:outerShdw>
            </a:effectLst>
          </p:spPr>
        </p:pic>
      </p:grpSp>
    </p:spTree>
    <p:extLst>
      <p:ext uri="{BB962C8B-B14F-4D97-AF65-F5344CB8AC3E}">
        <p14:creationId xmlns:p14="http://schemas.microsoft.com/office/powerpoint/2010/main" val="35018482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403648" y="618798"/>
            <a:ext cx="6798734" cy="497439"/>
          </a:xfrm>
        </p:spPr>
        <p:txBody>
          <a:bodyPr>
            <a:noAutofit/>
          </a:bodyPr>
          <a:lstStyle/>
          <a:p>
            <a:r>
              <a:rPr lang="zh-TW" altLang="en-US" sz="4000" b="1" dirty="0" smtClean="0">
                <a:solidFill>
                  <a:srgbClr val="FF0000"/>
                </a:solidFill>
              </a:rPr>
              <a:t>業務報告</a:t>
            </a:r>
            <a:endParaRPr lang="zh-TW" altLang="en-US" sz="4000" b="1" dirty="0">
              <a:solidFill>
                <a:srgbClr val="FF0000"/>
              </a:solidFill>
            </a:endParaRPr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979712" y="275705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TW" altLang="en-US"/>
          </a:p>
        </p:txBody>
      </p:sp>
      <p:grpSp>
        <p:nvGrpSpPr>
          <p:cNvPr id="6" name="群組 5"/>
          <p:cNvGrpSpPr/>
          <p:nvPr/>
        </p:nvGrpSpPr>
        <p:grpSpPr>
          <a:xfrm>
            <a:off x="7434793" y="296206"/>
            <a:ext cx="1385679" cy="684523"/>
            <a:chOff x="7434793" y="296206"/>
            <a:chExt cx="1385679" cy="684523"/>
          </a:xfrm>
        </p:grpSpPr>
        <p:pic>
          <p:nvPicPr>
            <p:cNvPr id="7" name="圖片 6" descr="C:\Users\輔導主任\Desktop\1.jpg"/>
            <p:cNvPicPr/>
            <p:nvPr/>
          </p:nvPicPr>
          <p:blipFill rotWithShape="1">
            <a:blip r:embed="rId3" cstate="email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brigh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 b="6992"/>
            <a:stretch/>
          </p:blipFill>
          <p:spPr bwMode="auto">
            <a:xfrm>
              <a:off x="8207190" y="296206"/>
              <a:ext cx="613282" cy="547414"/>
            </a:xfrm>
            <a:prstGeom prst="round2DiagRect">
              <a:avLst>
                <a:gd name="adj1" fmla="val 47091"/>
                <a:gd name="adj2" fmla="val 0"/>
              </a:avLst>
            </a:prstGeom>
            <a:ln w="57150" cap="sq">
              <a:solidFill>
                <a:srgbClr val="FFFFFF"/>
              </a:solidFill>
              <a:miter lim="800000"/>
            </a:ln>
            <a:effectLst>
              <a:outerShdw blurRad="254000" algn="tl" rotWithShape="0">
                <a:srgbClr val="000000">
                  <a:alpha val="43000"/>
                </a:srgbClr>
              </a:outerShdw>
            </a:effectLst>
          </p:spPr>
        </p:pic>
        <p:pic>
          <p:nvPicPr>
            <p:cNvPr id="8" name="圖片 7" descr="C:\Users\輔導主任\Desktop\1.jpg"/>
            <p:cNvPicPr/>
            <p:nvPr/>
          </p:nvPicPr>
          <p:blipFill rotWithShape="1">
            <a:blip r:embed="rId3" cstate="email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brigh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 b="6992"/>
            <a:stretch/>
          </p:blipFill>
          <p:spPr bwMode="auto">
            <a:xfrm flipH="1">
              <a:off x="7434793" y="373593"/>
              <a:ext cx="778761" cy="607136"/>
            </a:xfrm>
            <a:prstGeom prst="round2DiagRect">
              <a:avLst>
                <a:gd name="adj1" fmla="val 50000"/>
                <a:gd name="adj2" fmla="val 0"/>
              </a:avLst>
            </a:prstGeom>
            <a:ln w="57150" cap="sq">
              <a:solidFill>
                <a:srgbClr val="FFFFFF"/>
              </a:solidFill>
              <a:miter lim="800000"/>
            </a:ln>
            <a:effectLst>
              <a:outerShdw blurRad="254000" algn="tl" rotWithShape="0">
                <a:srgbClr val="000000">
                  <a:alpha val="43000"/>
                </a:srgbClr>
              </a:outerShdw>
            </a:effectLst>
          </p:spPr>
        </p:pic>
      </p:grpSp>
      <p:sp>
        <p:nvSpPr>
          <p:cNvPr id="4" name="內容版面配置區 3"/>
          <p:cNvSpPr>
            <a:spLocks noGrp="1"/>
          </p:cNvSpPr>
          <p:nvPr>
            <p:ph idx="1"/>
          </p:nvPr>
        </p:nvSpPr>
        <p:spPr>
          <a:xfrm>
            <a:off x="1063264" y="1772816"/>
            <a:ext cx="7418784" cy="4138406"/>
          </a:xfrm>
        </p:spPr>
        <p:txBody>
          <a:bodyPr>
            <a:normAutofit/>
          </a:bodyPr>
          <a:lstStyle/>
          <a:p>
            <a:r>
              <a:rPr lang="zh-TW" altLang="en-US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教學組</a:t>
            </a:r>
            <a:endParaRPr lang="zh-TW" altLang="en-US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248856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0D8CF-79F9-484D-863F-89A1A4EFBE4D}" type="slidenum">
              <a:rPr lang="zh-TW" altLang="en-US" smtClean="0"/>
              <a:pPr/>
              <a:t>3</a:t>
            </a:fld>
            <a:endParaRPr lang="zh-TW" altLang="en-US" dirty="0"/>
          </a:p>
        </p:txBody>
      </p:sp>
      <p:sp>
        <p:nvSpPr>
          <p:cNvPr id="6" name="Titre 1"/>
          <p:cNvSpPr txBox="1">
            <a:spLocks/>
          </p:cNvSpPr>
          <p:nvPr/>
        </p:nvSpPr>
        <p:spPr>
          <a:xfrm>
            <a:off x="899592" y="150836"/>
            <a:ext cx="7911806" cy="602741"/>
          </a:xfrm>
          <a:prstGeom prst="rect">
            <a:avLst/>
          </a:prstGeom>
          <a:gradFill>
            <a:gsLst>
              <a:gs pos="0">
                <a:schemeClr val="bg2">
                  <a:lumMod val="75000"/>
                </a:schemeClr>
              </a:gs>
              <a:gs pos="100000">
                <a:schemeClr val="bg2">
                  <a:lumMod val="90000"/>
                </a:schemeClr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/>
            <a:bevelB/>
          </a:sp3d>
        </p:spPr>
        <p:txBody>
          <a:bodyPr vert="horz" anchor="b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28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2800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28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108</a:t>
            </a:r>
            <a:r>
              <a:rPr lang="zh-TW" altLang="en-US" sz="28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學年度暑假課程準備日時間與流程            </a:t>
            </a:r>
            <a:endParaRPr lang="fr-CA" altLang="zh-TW" sz="2800" b="1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7" name="直線接點 6"/>
          <p:cNvCxnSpPr/>
          <p:nvPr/>
        </p:nvCxnSpPr>
        <p:spPr>
          <a:xfrm flipH="1" flipV="1">
            <a:off x="755577" y="980729"/>
            <a:ext cx="1872207" cy="648071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aphicFrame>
        <p:nvGraphicFramePr>
          <p:cNvPr id="8" name="表格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7819027"/>
              </p:ext>
            </p:extLst>
          </p:nvPr>
        </p:nvGraphicFramePr>
        <p:xfrm>
          <a:off x="342596" y="980728"/>
          <a:ext cx="8453261" cy="604419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264522">
                  <a:extLst>
                    <a:ext uri="{9D8B030D-6E8A-4147-A177-3AD203B41FA5}">
                      <a16:colId xmlns:a16="http://schemas.microsoft.com/office/drawing/2014/main" val="2616846559"/>
                    </a:ext>
                  </a:extLst>
                </a:gridCol>
                <a:gridCol w="1351136">
                  <a:extLst>
                    <a:ext uri="{9D8B030D-6E8A-4147-A177-3AD203B41FA5}">
                      <a16:colId xmlns:a16="http://schemas.microsoft.com/office/drawing/2014/main" val="4291308090"/>
                    </a:ext>
                  </a:extLst>
                </a:gridCol>
                <a:gridCol w="1299171">
                  <a:extLst>
                    <a:ext uri="{9D8B030D-6E8A-4147-A177-3AD203B41FA5}">
                      <a16:colId xmlns:a16="http://schemas.microsoft.com/office/drawing/2014/main" val="390303826"/>
                    </a:ext>
                  </a:extLst>
                </a:gridCol>
                <a:gridCol w="1281848">
                  <a:extLst>
                    <a:ext uri="{9D8B030D-6E8A-4147-A177-3AD203B41FA5}">
                      <a16:colId xmlns:a16="http://schemas.microsoft.com/office/drawing/2014/main" val="840392314"/>
                    </a:ext>
                  </a:extLst>
                </a:gridCol>
                <a:gridCol w="1628292">
                  <a:extLst>
                    <a:ext uri="{9D8B030D-6E8A-4147-A177-3AD203B41FA5}">
                      <a16:colId xmlns:a16="http://schemas.microsoft.com/office/drawing/2014/main" val="1530383169"/>
                    </a:ext>
                  </a:extLst>
                </a:gridCol>
                <a:gridCol w="1628292">
                  <a:extLst>
                    <a:ext uri="{9D8B030D-6E8A-4147-A177-3AD203B41FA5}">
                      <a16:colId xmlns:a16="http://schemas.microsoft.com/office/drawing/2014/main" val="1365441398"/>
                    </a:ext>
                  </a:extLst>
                </a:gridCol>
              </a:tblGrid>
              <a:tr h="369874">
                <a:tc gridSpan="6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</a:rPr>
                        <a:t>壹、</a:t>
                      </a:r>
                      <a:r>
                        <a:rPr lang="en-US" sz="1600" kern="0" dirty="0">
                          <a:effectLst/>
                        </a:rPr>
                        <a:t>108</a:t>
                      </a:r>
                      <a:r>
                        <a:rPr lang="zh-TW" sz="1600" kern="0" dirty="0">
                          <a:effectLst/>
                        </a:rPr>
                        <a:t>學年度第一學期</a:t>
                      </a:r>
                      <a:r>
                        <a:rPr lang="en-US" sz="1600" kern="0" dirty="0">
                          <a:effectLst/>
                        </a:rPr>
                        <a:t>  </a:t>
                      </a:r>
                      <a:r>
                        <a:rPr lang="zh-TW" sz="1600" kern="0" dirty="0">
                          <a:effectLst/>
                        </a:rPr>
                        <a:t>暑期備課日流程</a:t>
                      </a:r>
                      <a:endParaRPr lang="zh-TW" sz="16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9130" marR="9130" marT="0" marB="0" anchor="ctr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58714811"/>
                  </a:ext>
                </a:extLst>
              </a:tr>
              <a:tr h="57814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400" kern="0" dirty="0">
                          <a:effectLst/>
                        </a:rPr>
                        <a:t>日期</a:t>
                      </a:r>
                      <a:r>
                        <a:rPr lang="en-US" sz="1400" kern="0" dirty="0">
                          <a:effectLst/>
                        </a:rPr>
                        <a:t>/</a:t>
                      </a:r>
                      <a:r>
                        <a:rPr lang="zh-TW" sz="1400" kern="0" dirty="0">
                          <a:effectLst/>
                        </a:rPr>
                        <a:t>時間</a:t>
                      </a:r>
                      <a:endParaRPr lang="zh-TW" sz="14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9130" marR="913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0">
                          <a:effectLst/>
                        </a:rPr>
                        <a:t>2018/8/26           </a:t>
                      </a:r>
                      <a:r>
                        <a:rPr lang="zh-TW" sz="1400" kern="0">
                          <a:effectLst/>
                        </a:rPr>
                        <a:t>星期一</a:t>
                      </a:r>
                      <a:endParaRPr lang="zh-TW" sz="14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9130" marR="913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400" kern="0">
                          <a:effectLst/>
                        </a:rPr>
                        <a:t>日期</a:t>
                      </a:r>
                      <a:r>
                        <a:rPr lang="en-US" sz="1400" kern="0">
                          <a:effectLst/>
                        </a:rPr>
                        <a:t>/</a:t>
                      </a:r>
                      <a:r>
                        <a:rPr lang="zh-TW" sz="1400" kern="0">
                          <a:effectLst/>
                        </a:rPr>
                        <a:t>時間</a:t>
                      </a:r>
                      <a:endParaRPr lang="zh-TW" sz="14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9130" marR="913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0">
                          <a:effectLst/>
                        </a:rPr>
                        <a:t>2018/8/27            </a:t>
                      </a:r>
                      <a:r>
                        <a:rPr lang="zh-TW" sz="1400" kern="0">
                          <a:effectLst/>
                        </a:rPr>
                        <a:t>星期二</a:t>
                      </a:r>
                      <a:endParaRPr lang="zh-TW" sz="14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9130" marR="913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400" kern="0">
                          <a:effectLst/>
                        </a:rPr>
                        <a:t>日期</a:t>
                      </a:r>
                      <a:r>
                        <a:rPr lang="en-US" sz="1400" kern="0">
                          <a:effectLst/>
                        </a:rPr>
                        <a:t>/</a:t>
                      </a:r>
                      <a:r>
                        <a:rPr lang="zh-TW" sz="1400" kern="0">
                          <a:effectLst/>
                        </a:rPr>
                        <a:t>時間</a:t>
                      </a:r>
                      <a:endParaRPr lang="zh-TW" sz="14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9130" marR="913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0">
                          <a:effectLst/>
                        </a:rPr>
                        <a:t>2018/8/28                  </a:t>
                      </a:r>
                      <a:r>
                        <a:rPr lang="zh-TW" sz="1400" kern="0">
                          <a:effectLst/>
                        </a:rPr>
                        <a:t>星期三</a:t>
                      </a:r>
                      <a:endParaRPr lang="zh-TW" sz="14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9130" marR="9130" marT="0" marB="0" anchor="ctr"/>
                </a:tc>
                <a:extLst>
                  <a:ext uri="{0D108BD9-81ED-4DB2-BD59-A6C34878D82A}">
                    <a16:rowId xmlns:a16="http://schemas.microsoft.com/office/drawing/2014/main" val="2297862032"/>
                  </a:ext>
                </a:extLst>
              </a:tr>
              <a:tr h="70469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0">
                          <a:effectLst/>
                        </a:rPr>
                        <a:t>08:00~09:00</a:t>
                      </a:r>
                      <a:endParaRPr lang="zh-TW" sz="14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9130" marR="913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400" kern="0" dirty="0">
                          <a:effectLst/>
                        </a:rPr>
                        <a:t>整理辦公室</a:t>
                      </a:r>
                      <a:endParaRPr lang="zh-TW" sz="14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9130" marR="913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0" dirty="0">
                          <a:effectLst/>
                        </a:rPr>
                        <a:t>08:00~09:00 </a:t>
                      </a:r>
                      <a:endParaRPr lang="zh-TW" sz="14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9130" marR="913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400" kern="0">
                          <a:effectLst/>
                        </a:rPr>
                        <a:t>整理辦公室</a:t>
                      </a:r>
                      <a:endParaRPr lang="zh-TW" sz="14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9130" marR="913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0">
                          <a:effectLst/>
                        </a:rPr>
                        <a:t>08:00~08:30</a:t>
                      </a:r>
                      <a:endParaRPr lang="zh-TW" sz="14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9130" marR="913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400" kern="0">
                          <a:effectLst/>
                        </a:rPr>
                        <a:t>整理辦公室</a:t>
                      </a:r>
                      <a:endParaRPr lang="zh-TW" sz="14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9130" marR="9130" marT="0" marB="0" anchor="ctr"/>
                </a:tc>
                <a:extLst>
                  <a:ext uri="{0D108BD9-81ED-4DB2-BD59-A6C34878D82A}">
                    <a16:rowId xmlns:a16="http://schemas.microsoft.com/office/drawing/2014/main" val="2821034709"/>
                  </a:ext>
                </a:extLst>
              </a:tr>
              <a:tr h="733717">
                <a:tc row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0">
                          <a:effectLst/>
                        </a:rPr>
                        <a:t>9:00~12:00                           </a:t>
                      </a:r>
                      <a:r>
                        <a:rPr lang="zh-TW" sz="1400" kern="0">
                          <a:effectLst/>
                        </a:rPr>
                        <a:t>視聽教室</a:t>
                      </a:r>
                      <a:endParaRPr lang="zh-TW" sz="14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9130" marR="9130" marT="0" marB="0" anchor="ctr"/>
                </a:tc>
                <a:tc row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400" kern="0" dirty="0">
                          <a:effectLst/>
                        </a:rPr>
                        <a:t>特教研習</a:t>
                      </a:r>
                      <a:r>
                        <a:rPr lang="en-US" sz="1400" kern="0" dirty="0">
                          <a:effectLst/>
                        </a:rPr>
                        <a:t>-</a:t>
                      </a:r>
                      <a:r>
                        <a:rPr lang="zh-TW" sz="1400" kern="0" dirty="0">
                          <a:effectLst/>
                        </a:rPr>
                        <a:t>薩提爾的師生對話</a:t>
                      </a:r>
                      <a:r>
                        <a:rPr lang="en-US" sz="1400" kern="0" dirty="0">
                          <a:effectLst/>
                        </a:rPr>
                        <a:t>(</a:t>
                      </a:r>
                      <a:r>
                        <a:rPr lang="zh-TW" sz="1400" kern="0" dirty="0">
                          <a:effectLst/>
                        </a:rPr>
                        <a:t>林姿君老師</a:t>
                      </a:r>
                      <a:r>
                        <a:rPr lang="en-US" sz="1400" kern="0" dirty="0">
                          <a:effectLst/>
                        </a:rPr>
                        <a:t>)</a:t>
                      </a:r>
                      <a:endParaRPr lang="zh-TW" sz="14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9130" marR="9130" marT="0" marB="0" anchor="ctr"/>
                </a:tc>
                <a:tc row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0" dirty="0">
                          <a:effectLst/>
                        </a:rPr>
                        <a:t>09:00~11:30                                </a:t>
                      </a:r>
                      <a:r>
                        <a:rPr lang="zh-TW" sz="1400" kern="0" dirty="0">
                          <a:effectLst/>
                        </a:rPr>
                        <a:t>電腦教室</a:t>
                      </a:r>
                      <a:r>
                        <a:rPr lang="en-US" sz="1400" kern="0" dirty="0">
                          <a:effectLst/>
                        </a:rPr>
                        <a:t>         A</a:t>
                      </a:r>
                      <a:r>
                        <a:rPr lang="zh-TW" sz="1400" kern="0" dirty="0">
                          <a:effectLst/>
                        </a:rPr>
                        <a:t>、</a:t>
                      </a:r>
                      <a:r>
                        <a:rPr lang="en-US" sz="1400" kern="0" dirty="0">
                          <a:effectLst/>
                        </a:rPr>
                        <a:t>B</a:t>
                      </a:r>
                      <a:endParaRPr lang="zh-TW" sz="14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9130" marR="9130" marT="0" marB="0" anchor="ctr"/>
                </a:tc>
                <a:tc row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400" kern="0" dirty="0">
                          <a:effectLst/>
                        </a:rPr>
                        <a:t>學習科技在教育上的應用</a:t>
                      </a:r>
                      <a:r>
                        <a:rPr lang="en-US" sz="1400" kern="0" dirty="0">
                          <a:effectLst/>
                        </a:rPr>
                        <a:t>                </a:t>
                      </a:r>
                      <a:r>
                        <a:rPr lang="zh-TW" sz="1400" kern="0" dirty="0">
                          <a:effectLst/>
                        </a:rPr>
                        <a:t>講師</a:t>
                      </a:r>
                      <a:r>
                        <a:rPr lang="en-US" sz="1400" kern="0" dirty="0">
                          <a:effectLst/>
                        </a:rPr>
                        <a:t>:          </a:t>
                      </a:r>
                      <a:endParaRPr lang="en-US" sz="1400" kern="0" dirty="0" smtClean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0" dirty="0" smtClean="0">
                          <a:effectLst/>
                        </a:rPr>
                        <a:t> </a:t>
                      </a:r>
                      <a:r>
                        <a:rPr lang="en-US" sz="1400" kern="0" dirty="0">
                          <a:effectLst/>
                        </a:rPr>
                        <a:t>(</a:t>
                      </a:r>
                      <a:r>
                        <a:rPr lang="zh-TW" sz="1400" kern="0" dirty="0">
                          <a:effectLst/>
                        </a:rPr>
                        <a:t>吳孟仁老師</a:t>
                      </a:r>
                      <a:r>
                        <a:rPr lang="en-US" sz="1400" kern="0" dirty="0">
                          <a:effectLst/>
                        </a:rPr>
                        <a:t>)               (</a:t>
                      </a:r>
                      <a:r>
                        <a:rPr lang="zh-TW" sz="1400" kern="0" dirty="0">
                          <a:effectLst/>
                        </a:rPr>
                        <a:t>曾佳怡老師</a:t>
                      </a:r>
                      <a:r>
                        <a:rPr lang="en-US" sz="1400" kern="0" dirty="0">
                          <a:effectLst/>
                        </a:rPr>
                        <a:t>)</a:t>
                      </a:r>
                      <a:endParaRPr lang="zh-TW" sz="14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9130" marR="913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0">
                          <a:effectLst/>
                        </a:rPr>
                        <a:t>08:30~09:50                          </a:t>
                      </a:r>
                      <a:r>
                        <a:rPr lang="zh-TW" sz="1400" kern="0">
                          <a:effectLst/>
                        </a:rPr>
                        <a:t>視聽教室</a:t>
                      </a:r>
                      <a:endParaRPr lang="zh-TW" sz="14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9130" marR="913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400" kern="0">
                          <a:effectLst/>
                        </a:rPr>
                        <a:t>系統合作</a:t>
                      </a:r>
                      <a:r>
                        <a:rPr lang="en-US" sz="1400" kern="0">
                          <a:effectLst/>
                        </a:rPr>
                        <a:t>~</a:t>
                      </a:r>
                      <a:r>
                        <a:rPr lang="zh-TW" sz="1400" kern="0">
                          <a:effectLst/>
                        </a:rPr>
                        <a:t>以情緒困擾處遇為例</a:t>
                      </a:r>
                      <a:r>
                        <a:rPr lang="en-US" sz="1400" kern="0">
                          <a:effectLst/>
                        </a:rPr>
                        <a:t>                          (</a:t>
                      </a:r>
                      <a:r>
                        <a:rPr lang="zh-TW" sz="1400" kern="0">
                          <a:effectLst/>
                        </a:rPr>
                        <a:t>何瑞芬專輔</a:t>
                      </a:r>
                      <a:r>
                        <a:rPr lang="en-US" sz="1400" kern="0">
                          <a:effectLst/>
                        </a:rPr>
                        <a:t>)                 (</a:t>
                      </a:r>
                      <a:r>
                        <a:rPr lang="zh-TW" sz="1400" kern="0">
                          <a:effectLst/>
                        </a:rPr>
                        <a:t>沈英琪導師</a:t>
                      </a:r>
                      <a:r>
                        <a:rPr lang="en-US" sz="1400" kern="0">
                          <a:effectLst/>
                        </a:rPr>
                        <a:t>)</a:t>
                      </a:r>
                      <a:endParaRPr lang="zh-TW" sz="14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9130" marR="9130" marT="0" marB="0" anchor="ctr"/>
                </a:tc>
                <a:extLst>
                  <a:ext uri="{0D108BD9-81ED-4DB2-BD59-A6C34878D82A}">
                    <a16:rowId xmlns:a16="http://schemas.microsoft.com/office/drawing/2014/main" val="4151428677"/>
                  </a:ext>
                </a:extLst>
              </a:tr>
              <a:tr h="248133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0">
                          <a:effectLst/>
                        </a:rPr>
                        <a:t>09:50~10:00</a:t>
                      </a:r>
                      <a:endParaRPr lang="zh-TW" sz="14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9130" marR="913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400" kern="0">
                          <a:effectLst/>
                        </a:rPr>
                        <a:t>休息</a:t>
                      </a:r>
                      <a:endParaRPr lang="zh-TW" sz="14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9130" marR="9130" marT="0" marB="0" anchor="ctr"/>
                </a:tc>
                <a:extLst>
                  <a:ext uri="{0D108BD9-81ED-4DB2-BD59-A6C34878D82A}">
                    <a16:rowId xmlns:a16="http://schemas.microsoft.com/office/drawing/2014/main" val="3021194674"/>
                  </a:ext>
                </a:extLst>
              </a:tr>
              <a:tr h="917147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0">
                          <a:effectLst/>
                        </a:rPr>
                        <a:t>10:00~12:00                           </a:t>
                      </a:r>
                      <a:r>
                        <a:rPr lang="zh-TW" sz="1400" kern="0">
                          <a:effectLst/>
                        </a:rPr>
                        <a:t>校史室</a:t>
                      </a:r>
                      <a:r>
                        <a:rPr lang="en-US" sz="1400" kern="0">
                          <a:effectLst/>
                        </a:rPr>
                        <a:t>                       </a:t>
                      </a:r>
                      <a:r>
                        <a:rPr lang="zh-TW" sz="1400" kern="0">
                          <a:effectLst/>
                        </a:rPr>
                        <a:t>圖書館</a:t>
                      </a:r>
                      <a:endParaRPr lang="zh-TW" sz="14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9130" marR="913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400" kern="0">
                          <a:effectLst/>
                        </a:rPr>
                        <a:t>迎向十二年</a:t>
                      </a:r>
                      <a:r>
                        <a:rPr lang="en-US" sz="1400" kern="0">
                          <a:effectLst/>
                        </a:rPr>
                        <a:t>                      </a:t>
                      </a:r>
                      <a:r>
                        <a:rPr lang="zh-TW" sz="1400" kern="0">
                          <a:effectLst/>
                        </a:rPr>
                        <a:t>國民基本教育</a:t>
                      </a:r>
                      <a:r>
                        <a:rPr lang="en-US" sz="1400" kern="0">
                          <a:effectLst/>
                        </a:rPr>
                        <a:t>                              </a:t>
                      </a:r>
                      <a:r>
                        <a:rPr lang="zh-TW" sz="1400" kern="0">
                          <a:effectLst/>
                        </a:rPr>
                        <a:t>素養導向教學理解與轉化增能研習</a:t>
                      </a:r>
                      <a:r>
                        <a:rPr lang="en-US" sz="1400" kern="0">
                          <a:effectLst/>
                        </a:rPr>
                        <a:t>                   (</a:t>
                      </a:r>
                      <a:r>
                        <a:rPr lang="zh-TW" sz="1400" kern="0">
                          <a:effectLst/>
                        </a:rPr>
                        <a:t>蕭雅娟輔導員</a:t>
                      </a:r>
                      <a:r>
                        <a:rPr lang="en-US" sz="1400" kern="0">
                          <a:effectLst/>
                        </a:rPr>
                        <a:t>)</a:t>
                      </a:r>
                      <a:endParaRPr lang="zh-TW" sz="14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9130" marR="9130" marT="0" marB="0" anchor="ctr"/>
                </a:tc>
                <a:extLst>
                  <a:ext uri="{0D108BD9-81ED-4DB2-BD59-A6C34878D82A}">
                    <a16:rowId xmlns:a16="http://schemas.microsoft.com/office/drawing/2014/main" val="813614471"/>
                  </a:ext>
                </a:extLst>
              </a:tr>
              <a:tr h="57814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0">
                          <a:effectLst/>
                        </a:rPr>
                        <a:t>12:00~13:30</a:t>
                      </a:r>
                      <a:endParaRPr lang="zh-TW" sz="14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9130" marR="913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400" kern="0">
                          <a:effectLst/>
                        </a:rPr>
                        <a:t>午餐時間</a:t>
                      </a:r>
                      <a:endParaRPr lang="zh-TW" sz="14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9130" marR="913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0" dirty="0">
                          <a:effectLst/>
                        </a:rPr>
                        <a:t>12:00~13:30</a:t>
                      </a:r>
                      <a:endParaRPr lang="zh-TW" sz="14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9130" marR="913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400" kern="0" dirty="0">
                          <a:effectLst/>
                        </a:rPr>
                        <a:t>午餐時間</a:t>
                      </a:r>
                      <a:endParaRPr lang="zh-TW" sz="14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9130" marR="913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0" dirty="0">
                          <a:effectLst/>
                        </a:rPr>
                        <a:t>12:00~13:30</a:t>
                      </a:r>
                      <a:endParaRPr lang="zh-TW" sz="14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9130" marR="913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400" kern="0">
                          <a:effectLst/>
                        </a:rPr>
                        <a:t>午餐時間</a:t>
                      </a:r>
                      <a:endParaRPr lang="zh-TW" sz="14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9130" marR="9130" marT="0" marB="0" anchor="ctr"/>
                </a:tc>
                <a:extLst>
                  <a:ext uri="{0D108BD9-81ED-4DB2-BD59-A6C34878D82A}">
                    <a16:rowId xmlns:a16="http://schemas.microsoft.com/office/drawing/2014/main" val="217302730"/>
                  </a:ext>
                </a:extLst>
              </a:tr>
              <a:tr h="91714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0">
                          <a:effectLst/>
                        </a:rPr>
                        <a:t>13:30~16:00                            </a:t>
                      </a:r>
                      <a:r>
                        <a:rPr lang="zh-TW" sz="1400" kern="0">
                          <a:effectLst/>
                        </a:rPr>
                        <a:t>視聽教室</a:t>
                      </a:r>
                      <a:endParaRPr lang="zh-TW" sz="14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9130" marR="913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400" kern="0">
                          <a:effectLst/>
                        </a:rPr>
                        <a:t>親師溝通</a:t>
                      </a:r>
                      <a:r>
                        <a:rPr lang="en-US" sz="1400" kern="0">
                          <a:effectLst/>
                        </a:rPr>
                        <a:t>        (</a:t>
                      </a:r>
                      <a:r>
                        <a:rPr lang="zh-TW" sz="1400" kern="0">
                          <a:effectLst/>
                        </a:rPr>
                        <a:t>黃柏嘉心理師</a:t>
                      </a:r>
                      <a:r>
                        <a:rPr lang="en-US" sz="1400" kern="0">
                          <a:effectLst/>
                        </a:rPr>
                        <a:t>)</a:t>
                      </a:r>
                      <a:endParaRPr lang="zh-TW" sz="14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9130" marR="913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0">
                          <a:effectLst/>
                        </a:rPr>
                        <a:t>13:00~13:30                              (</a:t>
                      </a:r>
                      <a:r>
                        <a:rPr lang="zh-TW" sz="1400" kern="0">
                          <a:effectLst/>
                        </a:rPr>
                        <a:t>簽到</a:t>
                      </a:r>
                      <a:r>
                        <a:rPr lang="en-US" sz="1400" kern="0">
                          <a:effectLst/>
                        </a:rPr>
                        <a:t>)                    13:30~16:00                            </a:t>
                      </a:r>
                      <a:r>
                        <a:rPr lang="zh-TW" sz="1400" kern="0">
                          <a:effectLst/>
                        </a:rPr>
                        <a:t>視聽教室</a:t>
                      </a:r>
                      <a:endParaRPr lang="zh-TW" sz="14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9130" marR="913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0">
                          <a:effectLst/>
                        </a:rPr>
                        <a:t>CPR &amp; AED      </a:t>
                      </a:r>
                      <a:r>
                        <a:rPr lang="zh-TW" sz="1400" kern="0">
                          <a:effectLst/>
                        </a:rPr>
                        <a:t>安心場所研習</a:t>
                      </a:r>
                      <a:r>
                        <a:rPr lang="en-US" sz="1400" kern="0">
                          <a:effectLst/>
                        </a:rPr>
                        <a:t>                    </a:t>
                      </a:r>
                      <a:r>
                        <a:rPr lang="zh-TW" sz="1400" kern="0">
                          <a:effectLst/>
                        </a:rPr>
                        <a:t>暨</a:t>
                      </a:r>
                      <a:r>
                        <a:rPr lang="en-US" sz="1400" kern="0">
                          <a:effectLst/>
                        </a:rPr>
                        <a:t>                                  </a:t>
                      </a:r>
                      <a:r>
                        <a:rPr lang="zh-TW" sz="1400" kern="0">
                          <a:effectLst/>
                        </a:rPr>
                        <a:t>消防安全研習</a:t>
                      </a:r>
                      <a:r>
                        <a:rPr lang="en-US" sz="1400" kern="0">
                          <a:effectLst/>
                        </a:rPr>
                        <a:t>     (</a:t>
                      </a:r>
                      <a:r>
                        <a:rPr lang="zh-TW" sz="1400" kern="0">
                          <a:effectLst/>
                        </a:rPr>
                        <a:t>民生消防隊</a:t>
                      </a:r>
                      <a:r>
                        <a:rPr lang="en-US" sz="1400" kern="0">
                          <a:effectLst/>
                        </a:rPr>
                        <a:t>)</a:t>
                      </a:r>
                      <a:endParaRPr lang="zh-TW" sz="14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9130" marR="913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0" dirty="0">
                          <a:effectLst/>
                        </a:rPr>
                        <a:t>13:30~16:00                 </a:t>
                      </a:r>
                      <a:r>
                        <a:rPr lang="zh-TW" sz="1400" kern="0" dirty="0">
                          <a:effectLst/>
                        </a:rPr>
                        <a:t>各指定教室</a:t>
                      </a:r>
                      <a:endParaRPr lang="zh-TW" sz="14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9130" marR="913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400" kern="0">
                          <a:effectLst/>
                        </a:rPr>
                        <a:t>各領域備課暨教學研究會研習</a:t>
                      </a:r>
                      <a:endParaRPr lang="zh-TW" sz="14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9130" marR="9130" marT="0" marB="0" anchor="ctr"/>
                </a:tc>
                <a:extLst>
                  <a:ext uri="{0D108BD9-81ED-4DB2-BD59-A6C34878D82A}">
                    <a16:rowId xmlns:a16="http://schemas.microsoft.com/office/drawing/2014/main" val="2036760581"/>
                  </a:ext>
                </a:extLst>
              </a:tr>
              <a:tr h="578149">
                <a:tc gridSpan="6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400" kern="0" dirty="0">
                          <a:effectLst/>
                        </a:rPr>
                        <a:t>賦歸</a:t>
                      </a:r>
                      <a:endParaRPr lang="zh-TW" sz="14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9130" marR="9130" marT="0" marB="0" anchor="ctr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552948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84630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971600" y="116632"/>
            <a:ext cx="7936788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kumimoji="0" lang="en-US" altLang="zh-TW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108</a:t>
            </a:r>
            <a:r>
              <a:rPr lang="zh-TW" altLang="en-US" sz="3600" b="1" dirty="0" smtClean="0">
                <a:solidFill>
                  <a:prstClr val="black"/>
                </a:solidFill>
                <a:latin typeface="微軟正黑體" panose="020B0604030504040204" pitchFamily="34" charset="-120"/>
                <a:cs typeface="Times New Roman" panose="02020603050405020304" pitchFamily="18" charset="0"/>
              </a:rPr>
              <a:t>學年</a:t>
            </a:r>
            <a:r>
              <a:rPr lang="zh-TW" altLang="en-US" sz="3600" b="1" dirty="0">
                <a:solidFill>
                  <a:prstClr val="black"/>
                </a:solidFill>
                <a:latin typeface="微軟正黑體" panose="020B0604030504040204" pitchFamily="34" charset="-120"/>
                <a:cs typeface="Times New Roman" panose="02020603050405020304" pitchFamily="18" charset="0"/>
              </a:rPr>
              <a:t>度備課日各領域會議</a:t>
            </a:r>
            <a:r>
              <a:rPr kumimoji="0" lang="zh-TW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開會地點</a:t>
            </a:r>
            <a:endParaRPr kumimoji="0" lang="zh-TW" altLang="en-US" sz="16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微軟正黑體" panose="020B0604030504040204" pitchFamily="34" charset="-120"/>
              <a:cs typeface="+mn-cs"/>
            </a:endParaRPr>
          </a:p>
        </p:txBody>
      </p:sp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07252269"/>
              </p:ext>
            </p:extLst>
          </p:nvPr>
        </p:nvGraphicFramePr>
        <p:xfrm>
          <a:off x="251520" y="836713"/>
          <a:ext cx="8656868" cy="547260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101278">
                  <a:extLst>
                    <a:ext uri="{9D8B030D-6E8A-4147-A177-3AD203B41FA5}">
                      <a16:colId xmlns:a16="http://schemas.microsoft.com/office/drawing/2014/main" val="3400284249"/>
                    </a:ext>
                  </a:extLst>
                </a:gridCol>
                <a:gridCol w="5555590">
                  <a:extLst>
                    <a:ext uri="{9D8B030D-6E8A-4147-A177-3AD203B41FA5}">
                      <a16:colId xmlns:a16="http://schemas.microsoft.com/office/drawing/2014/main" val="3675709845"/>
                    </a:ext>
                  </a:extLst>
                </a:gridCol>
              </a:tblGrid>
              <a:tr h="53653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</a:rPr>
                        <a:t>領域</a:t>
                      </a:r>
                      <a:endParaRPr lang="zh-TW" sz="12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100">
                          <a:effectLst/>
                        </a:rPr>
                        <a:t>開會地點</a:t>
                      </a:r>
                      <a:endParaRPr lang="zh-TW" sz="12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155689306"/>
                  </a:ext>
                </a:extLst>
              </a:tr>
              <a:tr h="64383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100">
                          <a:effectLst/>
                        </a:rPr>
                        <a:t>國文</a:t>
                      </a:r>
                      <a:endParaRPr lang="zh-TW" sz="1000">
                        <a:effectLst/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100">
                          <a:effectLst/>
                        </a:rPr>
                        <a:t>懷恩圖書館</a:t>
                      </a:r>
                      <a:endParaRPr lang="zh-TW" sz="1000">
                        <a:effectLst/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111124755"/>
                  </a:ext>
                </a:extLst>
              </a:tr>
              <a:tr h="53653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100">
                          <a:effectLst/>
                        </a:rPr>
                        <a:t>英語</a:t>
                      </a:r>
                      <a:endParaRPr lang="zh-TW" sz="1000">
                        <a:effectLst/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</a:rPr>
                        <a:t>懷恩</a:t>
                      </a:r>
                      <a:r>
                        <a:rPr lang="en-US" sz="2000" kern="100" dirty="0">
                          <a:effectLst/>
                        </a:rPr>
                        <a:t>3</a:t>
                      </a:r>
                      <a:r>
                        <a:rPr lang="zh-TW" sz="2000" kern="100" dirty="0">
                          <a:effectLst/>
                        </a:rPr>
                        <a:t>樓電腦教室</a:t>
                      </a:r>
                      <a:r>
                        <a:rPr lang="en-US" sz="2000" kern="100" dirty="0">
                          <a:effectLst/>
                        </a:rPr>
                        <a:t>C</a:t>
                      </a:r>
                      <a:endParaRPr lang="zh-TW" sz="1000" dirty="0">
                        <a:effectLst/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631697135"/>
                  </a:ext>
                </a:extLst>
              </a:tr>
              <a:tr h="53653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100">
                          <a:effectLst/>
                        </a:rPr>
                        <a:t>數學</a:t>
                      </a:r>
                      <a:endParaRPr lang="zh-TW" sz="1000">
                        <a:effectLst/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>
                          <a:effectLst/>
                        </a:rPr>
                        <a:t>仁愛</a:t>
                      </a:r>
                      <a:r>
                        <a:rPr lang="en-US" sz="2000">
                          <a:effectLst/>
                        </a:rPr>
                        <a:t>2</a:t>
                      </a:r>
                      <a:r>
                        <a:rPr lang="zh-TW" sz="2000">
                          <a:effectLst/>
                        </a:rPr>
                        <a:t>樓社群中心</a:t>
                      </a:r>
                      <a:endParaRPr lang="zh-TW" sz="1000">
                        <a:effectLst/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363491031"/>
                  </a:ext>
                </a:extLst>
              </a:tr>
              <a:tr h="53653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100">
                          <a:effectLst/>
                        </a:rPr>
                        <a:t>自然</a:t>
                      </a:r>
                      <a:endParaRPr lang="zh-TW" sz="1000">
                        <a:effectLst/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100">
                          <a:effectLst/>
                        </a:rPr>
                        <a:t>懷恩</a:t>
                      </a:r>
                      <a:r>
                        <a:rPr lang="en-US" sz="2000" kern="100">
                          <a:effectLst/>
                        </a:rPr>
                        <a:t>3</a:t>
                      </a:r>
                      <a:r>
                        <a:rPr lang="zh-TW" sz="2000" kern="100">
                          <a:effectLst/>
                        </a:rPr>
                        <a:t>樓電腦教室</a:t>
                      </a:r>
                      <a:r>
                        <a:rPr lang="en-US" sz="2000" kern="100">
                          <a:effectLst/>
                        </a:rPr>
                        <a:t>A</a:t>
                      </a:r>
                      <a:endParaRPr lang="zh-TW" sz="1000">
                        <a:effectLst/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458288115"/>
                  </a:ext>
                </a:extLst>
              </a:tr>
              <a:tr h="53653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100">
                          <a:effectLst/>
                        </a:rPr>
                        <a:t>社會</a:t>
                      </a:r>
                      <a:endParaRPr lang="zh-TW" sz="1000">
                        <a:effectLst/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100">
                          <a:effectLst/>
                        </a:rPr>
                        <a:t>懷恩</a:t>
                      </a:r>
                      <a:r>
                        <a:rPr lang="en-US" sz="2000" kern="100">
                          <a:effectLst/>
                        </a:rPr>
                        <a:t>3</a:t>
                      </a:r>
                      <a:r>
                        <a:rPr lang="zh-TW" sz="2000" kern="100">
                          <a:effectLst/>
                        </a:rPr>
                        <a:t>樓電腦教室</a:t>
                      </a:r>
                      <a:r>
                        <a:rPr lang="en-US" sz="2000" kern="100">
                          <a:effectLst/>
                        </a:rPr>
                        <a:t>B</a:t>
                      </a:r>
                      <a:endParaRPr lang="zh-TW" sz="1000">
                        <a:effectLst/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10791592"/>
                  </a:ext>
                </a:extLst>
              </a:tr>
              <a:tr h="53653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100">
                          <a:effectLst/>
                        </a:rPr>
                        <a:t>健體</a:t>
                      </a:r>
                      <a:endParaRPr lang="zh-TW" sz="1000">
                        <a:effectLst/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dirty="0">
                          <a:effectLst/>
                        </a:rPr>
                        <a:t>忠孝</a:t>
                      </a:r>
                      <a:r>
                        <a:rPr lang="en-US" sz="2000" dirty="0">
                          <a:effectLst/>
                        </a:rPr>
                        <a:t>2</a:t>
                      </a:r>
                      <a:r>
                        <a:rPr lang="zh-TW" sz="2000" dirty="0">
                          <a:effectLst/>
                        </a:rPr>
                        <a:t>樓會議室</a:t>
                      </a:r>
                      <a:endParaRPr lang="zh-TW" sz="1000" dirty="0">
                        <a:effectLst/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566172195"/>
                  </a:ext>
                </a:extLst>
              </a:tr>
              <a:tr h="53653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100">
                          <a:effectLst/>
                        </a:rPr>
                        <a:t>綜合</a:t>
                      </a:r>
                      <a:endParaRPr lang="zh-TW" sz="1000">
                        <a:effectLst/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>
                          <a:effectLst/>
                        </a:rPr>
                        <a:t>忠孝</a:t>
                      </a:r>
                      <a:r>
                        <a:rPr lang="en-US" sz="2000">
                          <a:effectLst/>
                        </a:rPr>
                        <a:t>2</a:t>
                      </a:r>
                      <a:r>
                        <a:rPr lang="zh-TW" sz="2000">
                          <a:effectLst/>
                        </a:rPr>
                        <a:t>樓綜合教室</a:t>
                      </a:r>
                      <a:r>
                        <a:rPr lang="en-US" sz="2000">
                          <a:effectLst/>
                        </a:rPr>
                        <a:t>(</a:t>
                      </a:r>
                      <a:r>
                        <a:rPr lang="zh-TW" sz="2000">
                          <a:effectLst/>
                        </a:rPr>
                        <a:t>會計室旁</a:t>
                      </a:r>
                      <a:r>
                        <a:rPr lang="en-US" sz="2000">
                          <a:effectLst/>
                        </a:rPr>
                        <a:t>)</a:t>
                      </a:r>
                      <a:endParaRPr lang="zh-TW" sz="1000">
                        <a:effectLst/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199298803"/>
                  </a:ext>
                </a:extLst>
              </a:tr>
              <a:tr h="53653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100">
                          <a:effectLst/>
                        </a:rPr>
                        <a:t>藝文</a:t>
                      </a:r>
                      <a:endParaRPr lang="zh-TW" sz="1000">
                        <a:effectLst/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>
                          <a:effectLst/>
                        </a:rPr>
                        <a:t>懷恩</a:t>
                      </a:r>
                      <a:r>
                        <a:rPr lang="en-US" sz="2000">
                          <a:effectLst/>
                        </a:rPr>
                        <a:t>5</a:t>
                      </a:r>
                      <a:r>
                        <a:rPr lang="zh-TW" sz="2000">
                          <a:effectLst/>
                        </a:rPr>
                        <a:t>樓國畫教室</a:t>
                      </a:r>
                      <a:endParaRPr lang="zh-TW" sz="1000">
                        <a:effectLst/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736205820"/>
                  </a:ext>
                </a:extLst>
              </a:tr>
              <a:tr h="53653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100">
                          <a:effectLst/>
                        </a:rPr>
                        <a:t>特教</a:t>
                      </a:r>
                      <a:endParaRPr lang="zh-TW" sz="1000">
                        <a:effectLst/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</a:rPr>
                        <a:t>和平</a:t>
                      </a:r>
                      <a:r>
                        <a:rPr lang="en-US" sz="2000" kern="100" dirty="0">
                          <a:effectLst/>
                        </a:rPr>
                        <a:t>2</a:t>
                      </a:r>
                      <a:r>
                        <a:rPr lang="zh-TW" sz="2000" kern="100" dirty="0">
                          <a:effectLst/>
                        </a:rPr>
                        <a:t>樓學習中心</a:t>
                      </a:r>
                      <a:r>
                        <a:rPr lang="en-US" sz="2000" kern="100" dirty="0">
                          <a:effectLst/>
                        </a:rPr>
                        <a:t>C</a:t>
                      </a:r>
                      <a:r>
                        <a:rPr lang="zh-TW" sz="2000" kern="100" dirty="0">
                          <a:effectLst/>
                        </a:rPr>
                        <a:t>教室</a:t>
                      </a:r>
                      <a:endParaRPr lang="zh-TW" sz="1000" dirty="0">
                        <a:effectLst/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29683721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984391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403649" y="624110"/>
            <a:ext cx="7130752" cy="716658"/>
          </a:xfrm>
          <a:solidFill>
            <a:srgbClr val="FFFF00"/>
          </a:solidFill>
        </p:spPr>
        <p:txBody>
          <a:bodyPr>
            <a:noAutofit/>
          </a:bodyPr>
          <a:lstStyle/>
          <a:p>
            <a:pPr lvl="0">
              <a:spcBef>
                <a:spcPts val="1000"/>
              </a:spcBef>
            </a:pPr>
            <a:r>
              <a:rPr lang="zh-TW" altLang="zh-TW" b="1" dirty="0">
                <a:solidFill>
                  <a:srgbClr val="FF0000"/>
                </a:solidFill>
                <a:latin typeface="+mj-ea"/>
                <a:cs typeface="+mn-cs"/>
              </a:rPr>
              <a:t>貳、轉知事</a:t>
            </a:r>
            <a:r>
              <a:rPr lang="zh-TW" altLang="zh-TW" b="1" dirty="0" smtClean="0">
                <a:solidFill>
                  <a:srgbClr val="FF0000"/>
                </a:solidFill>
                <a:latin typeface="+mj-ea"/>
                <a:cs typeface="+mn-cs"/>
              </a:rPr>
              <a:t>項</a:t>
            </a:r>
            <a:r>
              <a:rPr lang="en-US" altLang="zh-TW" b="1" dirty="0" smtClean="0">
                <a:solidFill>
                  <a:srgbClr val="FF0000"/>
                </a:solidFill>
                <a:latin typeface="+mj-ea"/>
                <a:cs typeface="+mn-cs"/>
              </a:rPr>
              <a:t>     </a:t>
            </a:r>
            <a:r>
              <a:rPr lang="zh-TW" altLang="en-US" b="1" dirty="0" smtClean="0">
                <a:solidFill>
                  <a:srgbClr val="FF0000"/>
                </a:solidFill>
                <a:latin typeface="+mj-ea"/>
                <a:cs typeface="+mn-cs"/>
              </a:rPr>
              <a:t>   </a:t>
            </a:r>
            <a:r>
              <a:rPr lang="en-US" altLang="zh-TW" b="1" dirty="0" smtClean="0">
                <a:solidFill>
                  <a:srgbClr val="FF0000"/>
                </a:solidFill>
                <a:latin typeface="+mj-ea"/>
                <a:cs typeface="+mn-cs"/>
              </a:rPr>
              <a:t>                         1</a:t>
            </a:r>
            <a:r>
              <a:rPr lang="en-US" altLang="zh-TW" b="1" dirty="0">
                <a:solidFill>
                  <a:srgbClr val="FF0000"/>
                </a:solidFill>
                <a:latin typeface="+mj-ea"/>
                <a:cs typeface="+mn-cs"/>
              </a:rPr>
              <a:t/>
            </a:r>
            <a:br>
              <a:rPr lang="en-US" altLang="zh-TW" b="1" dirty="0">
                <a:solidFill>
                  <a:srgbClr val="FF0000"/>
                </a:solidFill>
                <a:latin typeface="+mj-ea"/>
                <a:cs typeface="+mn-cs"/>
              </a:rPr>
            </a:br>
            <a:endParaRPr lang="zh-TW" altLang="en-US" sz="2800" dirty="0">
              <a:solidFill>
                <a:srgbClr val="FF0000"/>
              </a:solidFill>
              <a:latin typeface="+mj-ea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39552" y="1366302"/>
            <a:ext cx="8352929" cy="537506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altLang="zh-TW" sz="2400" dirty="0" smtClean="0">
              <a:solidFill>
                <a:srgbClr val="660066"/>
              </a:solidFill>
            </a:endParaRPr>
          </a:p>
          <a:p>
            <a:pPr marL="0" indent="0">
              <a:buNone/>
            </a:pPr>
            <a:endParaRPr lang="en-US" altLang="zh-TW" sz="2400" b="1" kern="100" dirty="0" smtClean="0">
              <a:solidFill>
                <a:srgbClr val="660066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altLang="zh-TW" sz="2600" b="1" kern="100" dirty="0" smtClean="0">
              <a:latin typeface="Calibri" panose="020F0502020204030204" pitchFamily="34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zh-TW" altLang="zh-TW" sz="1000" kern="100" dirty="0">
              <a:latin typeface="Calibri" panose="020F050202020403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  <a:p>
            <a:pPr algn="just"/>
            <a:endParaRPr lang="zh-TW" altLang="zh-TW" sz="1100" kern="100" dirty="0">
              <a:latin typeface="Calibri" panose="020F050202020403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zh-TW" dirty="0" smtClean="0"/>
              <a:t> </a:t>
            </a:r>
            <a:r>
              <a:rPr lang="en-US" altLang="zh-TW" dirty="0"/>
              <a:t>(</a:t>
            </a:r>
            <a:r>
              <a:rPr lang="en-US" altLang="zh-TW" sz="2000" b="1" dirty="0"/>
              <a:t>1)</a:t>
            </a:r>
            <a:r>
              <a:rPr lang="zh-TW" altLang="zh-TW" sz="2000" b="1" dirty="0"/>
              <a:t>各領域依現行公文規定排序公開授課實施學年</a:t>
            </a:r>
            <a:r>
              <a:rPr lang="zh-TW" altLang="zh-TW" sz="2000" b="1" dirty="0" smtClean="0"/>
              <a:t>度</a:t>
            </a:r>
            <a:endParaRPr lang="en-US" altLang="zh-TW" sz="2000" b="1" dirty="0" smtClean="0"/>
          </a:p>
          <a:p>
            <a:pPr marL="0" indent="0">
              <a:buNone/>
            </a:pPr>
            <a:endParaRPr lang="zh-TW" altLang="zh-TW" dirty="0"/>
          </a:p>
          <a:p>
            <a:endParaRPr lang="zh-TW" altLang="zh-TW" sz="1600" kern="100" dirty="0">
              <a:latin typeface="Calibri" panose="020F050202020403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  <a:p>
            <a:endParaRPr lang="zh-TW" altLang="en-US" dirty="0"/>
          </a:p>
        </p:txBody>
      </p:sp>
      <p:sp>
        <p:nvSpPr>
          <p:cNvPr id="9" name="矩形 8"/>
          <p:cNvSpPr/>
          <p:nvPr/>
        </p:nvSpPr>
        <p:spPr>
          <a:xfrm>
            <a:off x="726355" y="1556792"/>
            <a:ext cx="7808046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000" b="1" dirty="0"/>
              <a:t>一、公開授課</a:t>
            </a:r>
          </a:p>
          <a:p>
            <a:r>
              <a:rPr lang="en-US" altLang="zh-TW" sz="2000" dirty="0"/>
              <a:t>1.</a:t>
            </a:r>
            <a:r>
              <a:rPr lang="zh-TW" altLang="en-US" sz="2000" dirty="0"/>
              <a:t>依</a:t>
            </a:r>
            <a:r>
              <a:rPr lang="zh-TW" altLang="en-US" sz="2000" dirty="0" smtClean="0"/>
              <a:t>函新北市</a:t>
            </a:r>
            <a:r>
              <a:rPr lang="en-US" altLang="zh-TW" sz="2000" dirty="0" smtClean="0"/>
              <a:t>108</a:t>
            </a:r>
            <a:r>
              <a:rPr lang="zh-TW" altLang="en-US" sz="2000" dirty="0" smtClean="0"/>
              <a:t>學年度所屬各級學校校長及教師公開授課規定暨獎勵實施計畫辦理</a:t>
            </a:r>
            <a:r>
              <a:rPr lang="en-US" altLang="zh-TW" sz="2000" dirty="0" smtClean="0"/>
              <a:t>(</a:t>
            </a:r>
            <a:r>
              <a:rPr lang="zh-TW" altLang="en-US" sz="2000" dirty="0" smtClean="0"/>
              <a:t>見附件</a:t>
            </a:r>
            <a:r>
              <a:rPr lang="en-US" altLang="zh-TW" sz="2000" dirty="0" smtClean="0"/>
              <a:t>)</a:t>
            </a:r>
          </a:p>
          <a:p>
            <a:r>
              <a:rPr lang="en-US" altLang="zh-TW" sz="2000" dirty="0" smtClean="0"/>
              <a:t>2</a:t>
            </a:r>
            <a:r>
              <a:rPr lang="en-US" altLang="zh-TW" sz="2000" dirty="0"/>
              <a:t>.</a:t>
            </a:r>
            <a:r>
              <a:rPr lang="zh-TW" altLang="en-US" sz="2000" dirty="0"/>
              <a:t>辦理方式</a:t>
            </a:r>
            <a:r>
              <a:rPr lang="en-US" altLang="zh-TW" sz="2000" dirty="0"/>
              <a:t>:</a:t>
            </a:r>
            <a:r>
              <a:rPr lang="zh-TW" altLang="en-US" sz="2000" dirty="0"/>
              <a:t>依本校公開授課辦法辦理</a:t>
            </a:r>
          </a:p>
          <a:p>
            <a:r>
              <a:rPr lang="en-US" altLang="zh-TW" sz="2000" dirty="0"/>
              <a:t>3.</a:t>
            </a:r>
            <a:r>
              <a:rPr lang="zh-TW" altLang="en-US" sz="2000" dirty="0"/>
              <a:t>本校區級公開授課序號：</a:t>
            </a:r>
          </a:p>
        </p:txBody>
      </p:sp>
      <p:graphicFrame>
        <p:nvGraphicFramePr>
          <p:cNvPr id="13" name="表格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0433883"/>
              </p:ext>
            </p:extLst>
          </p:nvPr>
        </p:nvGraphicFramePr>
        <p:xfrm>
          <a:off x="899594" y="4005064"/>
          <a:ext cx="7560837" cy="2016224"/>
        </p:xfrm>
        <a:graphic>
          <a:graphicData uri="http://schemas.openxmlformats.org/drawingml/2006/table">
            <a:tbl>
              <a:tblPr firstRow="1" firstCol="1" bandRow="1"/>
              <a:tblGrid>
                <a:gridCol w="750805">
                  <a:extLst>
                    <a:ext uri="{9D8B030D-6E8A-4147-A177-3AD203B41FA5}">
                      <a16:colId xmlns:a16="http://schemas.microsoft.com/office/drawing/2014/main" val="3951475709"/>
                    </a:ext>
                  </a:extLst>
                </a:gridCol>
                <a:gridCol w="757108">
                  <a:extLst>
                    <a:ext uri="{9D8B030D-6E8A-4147-A177-3AD203B41FA5}">
                      <a16:colId xmlns:a16="http://schemas.microsoft.com/office/drawing/2014/main" val="88070159"/>
                    </a:ext>
                  </a:extLst>
                </a:gridCol>
                <a:gridCol w="940357">
                  <a:extLst>
                    <a:ext uri="{9D8B030D-6E8A-4147-A177-3AD203B41FA5}">
                      <a16:colId xmlns:a16="http://schemas.microsoft.com/office/drawing/2014/main" val="811395870"/>
                    </a:ext>
                  </a:extLst>
                </a:gridCol>
                <a:gridCol w="792088">
                  <a:extLst>
                    <a:ext uri="{9D8B030D-6E8A-4147-A177-3AD203B41FA5}">
                      <a16:colId xmlns:a16="http://schemas.microsoft.com/office/drawing/2014/main" val="976373040"/>
                    </a:ext>
                  </a:extLst>
                </a:gridCol>
                <a:gridCol w="538091">
                  <a:extLst>
                    <a:ext uri="{9D8B030D-6E8A-4147-A177-3AD203B41FA5}">
                      <a16:colId xmlns:a16="http://schemas.microsoft.com/office/drawing/2014/main" val="375525728"/>
                    </a:ext>
                  </a:extLst>
                </a:gridCol>
                <a:gridCol w="757108">
                  <a:extLst>
                    <a:ext uri="{9D8B030D-6E8A-4147-A177-3AD203B41FA5}">
                      <a16:colId xmlns:a16="http://schemas.microsoft.com/office/drawing/2014/main" val="232721982"/>
                    </a:ext>
                  </a:extLst>
                </a:gridCol>
                <a:gridCol w="756320">
                  <a:extLst>
                    <a:ext uri="{9D8B030D-6E8A-4147-A177-3AD203B41FA5}">
                      <a16:colId xmlns:a16="http://schemas.microsoft.com/office/drawing/2014/main" val="3396289989"/>
                    </a:ext>
                  </a:extLst>
                </a:gridCol>
                <a:gridCol w="756320">
                  <a:extLst>
                    <a:ext uri="{9D8B030D-6E8A-4147-A177-3AD203B41FA5}">
                      <a16:colId xmlns:a16="http://schemas.microsoft.com/office/drawing/2014/main" val="613236262"/>
                    </a:ext>
                  </a:extLst>
                </a:gridCol>
                <a:gridCol w="756320">
                  <a:extLst>
                    <a:ext uri="{9D8B030D-6E8A-4147-A177-3AD203B41FA5}">
                      <a16:colId xmlns:a16="http://schemas.microsoft.com/office/drawing/2014/main" val="2944217919"/>
                    </a:ext>
                  </a:extLst>
                </a:gridCol>
                <a:gridCol w="756320">
                  <a:extLst>
                    <a:ext uri="{9D8B030D-6E8A-4147-A177-3AD203B41FA5}">
                      <a16:colId xmlns:a16="http://schemas.microsoft.com/office/drawing/2014/main" val="434682114"/>
                    </a:ext>
                  </a:extLst>
                </a:gridCol>
              </a:tblGrid>
              <a:tr h="47358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  <a:latin typeface="+mj-ea"/>
                          <a:ea typeface="+mj-ea"/>
                          <a:cs typeface="Times New Roman" panose="02020603050405020304" pitchFamily="18" charset="0"/>
                        </a:rPr>
                        <a:t>序號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+mj-ea"/>
                          <a:ea typeface="+mj-ea"/>
                          <a:cs typeface="Times New Roman" panose="02020603050405020304" pitchFamily="18" charset="0"/>
                        </a:rPr>
                        <a:t>1</a:t>
                      </a:r>
                      <a:endParaRPr lang="zh-TW" sz="1600" kern="100" dirty="0">
                        <a:effectLst/>
                        <a:latin typeface="+mj-ea"/>
                        <a:ea typeface="+mj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+mj-ea"/>
                          <a:ea typeface="+mj-ea"/>
                          <a:cs typeface="Times New Roman" panose="02020603050405020304" pitchFamily="18" charset="0"/>
                        </a:rPr>
                        <a:t>2</a:t>
                      </a:r>
                      <a:endParaRPr lang="zh-TW" sz="1600" kern="100" dirty="0">
                        <a:effectLst/>
                        <a:latin typeface="+mj-ea"/>
                        <a:ea typeface="+mj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+mj-ea"/>
                          <a:ea typeface="+mj-ea"/>
                          <a:cs typeface="Times New Roman" panose="02020603050405020304" pitchFamily="18" charset="0"/>
                        </a:rPr>
                        <a:t>3</a:t>
                      </a:r>
                      <a:endParaRPr lang="zh-TW" sz="1600" kern="100" dirty="0">
                        <a:effectLst/>
                        <a:latin typeface="+mj-ea"/>
                        <a:ea typeface="+mj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i="1" kern="100" dirty="0">
                          <a:effectLst/>
                          <a:latin typeface="+mj-ea"/>
                          <a:ea typeface="+mj-ea"/>
                          <a:cs typeface="Times New Roman" panose="02020603050405020304" pitchFamily="18" charset="0"/>
                        </a:rPr>
                        <a:t>4</a:t>
                      </a:r>
                      <a:endParaRPr lang="zh-TW" sz="1600" kern="100" dirty="0">
                        <a:effectLst/>
                        <a:latin typeface="+mj-ea"/>
                        <a:ea typeface="+mj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+mj-ea"/>
                          <a:ea typeface="+mj-ea"/>
                          <a:cs typeface="Times New Roman" panose="02020603050405020304" pitchFamily="18" charset="0"/>
                        </a:rPr>
                        <a:t>5</a:t>
                      </a:r>
                      <a:endParaRPr lang="zh-TW" sz="1600" kern="100" dirty="0">
                        <a:effectLst/>
                        <a:latin typeface="+mj-ea"/>
                        <a:ea typeface="+mj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+mj-ea"/>
                          <a:ea typeface="+mj-ea"/>
                          <a:cs typeface="Times New Roman" panose="02020603050405020304" pitchFamily="18" charset="0"/>
                        </a:rPr>
                        <a:t>6</a:t>
                      </a:r>
                      <a:endParaRPr lang="zh-TW" sz="1600" kern="100" dirty="0">
                        <a:effectLst/>
                        <a:latin typeface="+mj-ea"/>
                        <a:ea typeface="+mj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+mj-ea"/>
                          <a:ea typeface="+mj-ea"/>
                          <a:cs typeface="Times New Roman" panose="02020603050405020304" pitchFamily="18" charset="0"/>
                        </a:rPr>
                        <a:t>7</a:t>
                      </a:r>
                      <a:endParaRPr lang="zh-TW" sz="1600" kern="100" dirty="0">
                        <a:effectLst/>
                        <a:latin typeface="+mj-ea"/>
                        <a:ea typeface="+mj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+mj-ea"/>
                          <a:ea typeface="+mj-ea"/>
                          <a:cs typeface="Times New Roman" panose="02020603050405020304" pitchFamily="18" charset="0"/>
                        </a:rPr>
                        <a:t>8</a:t>
                      </a:r>
                      <a:endParaRPr lang="zh-TW" sz="1600" kern="100" dirty="0">
                        <a:effectLst/>
                        <a:latin typeface="+mj-ea"/>
                        <a:ea typeface="+mj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+mj-ea"/>
                          <a:ea typeface="+mj-ea"/>
                          <a:cs typeface="Times New Roman" panose="02020603050405020304" pitchFamily="18" charset="0"/>
                        </a:rPr>
                        <a:t>9</a:t>
                      </a:r>
                      <a:endParaRPr lang="zh-TW" sz="1600" kern="100" dirty="0">
                        <a:effectLst/>
                        <a:latin typeface="+mj-ea"/>
                        <a:ea typeface="+mj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4707585"/>
                  </a:ext>
                </a:extLst>
              </a:tr>
              <a:tr h="59547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  <a:latin typeface="+mj-ea"/>
                          <a:ea typeface="+mj-ea"/>
                          <a:cs typeface="Times New Roman" panose="02020603050405020304" pitchFamily="18" charset="0"/>
                        </a:rPr>
                        <a:t>學年度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+mj-ea"/>
                          <a:ea typeface="+mj-ea"/>
                          <a:cs typeface="Times New Roman" panose="02020603050405020304" pitchFamily="18" charset="0"/>
                        </a:rPr>
                        <a:t>104</a:t>
                      </a:r>
                      <a:endParaRPr lang="zh-TW" sz="1600" kern="100" dirty="0">
                        <a:effectLst/>
                        <a:latin typeface="+mj-ea"/>
                        <a:ea typeface="+mj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04800"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+mj-ea"/>
                          <a:ea typeface="+mj-ea"/>
                          <a:cs typeface="Times New Roman" panose="02020603050405020304" pitchFamily="18" charset="0"/>
                        </a:rPr>
                        <a:t>105</a:t>
                      </a:r>
                      <a:endParaRPr lang="zh-TW" sz="1600" kern="100" dirty="0">
                        <a:effectLst/>
                        <a:latin typeface="+mj-ea"/>
                        <a:ea typeface="+mj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04800"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+mj-ea"/>
                          <a:ea typeface="+mj-ea"/>
                          <a:cs typeface="Times New Roman" panose="02020603050405020304" pitchFamily="18" charset="0"/>
                        </a:rPr>
                        <a:t>106</a:t>
                      </a:r>
                      <a:endParaRPr lang="zh-TW" sz="1600" kern="100" dirty="0">
                        <a:effectLst/>
                        <a:latin typeface="+mj-ea"/>
                        <a:ea typeface="+mj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i="1" kern="100" dirty="0">
                          <a:effectLst/>
                          <a:latin typeface="+mj-ea"/>
                          <a:ea typeface="+mj-ea"/>
                          <a:cs typeface="Times New Roman" panose="02020603050405020304" pitchFamily="18" charset="0"/>
                        </a:rPr>
                        <a:t>107</a:t>
                      </a:r>
                      <a:endParaRPr lang="zh-TW" sz="1600" kern="100" dirty="0">
                        <a:effectLst/>
                        <a:latin typeface="+mj-ea"/>
                        <a:ea typeface="+mj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solidFill>
                            <a:srgbClr val="C00000"/>
                          </a:solidFill>
                          <a:effectLst/>
                          <a:latin typeface="+mj-ea"/>
                          <a:ea typeface="+mj-ea"/>
                          <a:cs typeface="Times New Roman" panose="02020603050405020304" pitchFamily="18" charset="0"/>
                        </a:rPr>
                        <a:t>108</a:t>
                      </a:r>
                      <a:endParaRPr lang="zh-TW" sz="2000" kern="100" dirty="0">
                        <a:solidFill>
                          <a:srgbClr val="C00000"/>
                        </a:solidFill>
                        <a:effectLst/>
                        <a:latin typeface="+mj-ea"/>
                        <a:ea typeface="+mj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+mj-ea"/>
                          <a:ea typeface="+mj-ea"/>
                          <a:cs typeface="Times New Roman" panose="02020603050405020304" pitchFamily="18" charset="0"/>
                        </a:rPr>
                        <a:t>109</a:t>
                      </a:r>
                      <a:endParaRPr lang="zh-TW" sz="1600" kern="100" dirty="0">
                        <a:effectLst/>
                        <a:latin typeface="+mj-ea"/>
                        <a:ea typeface="+mj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+mj-ea"/>
                          <a:ea typeface="+mj-ea"/>
                          <a:cs typeface="Times New Roman" panose="02020603050405020304" pitchFamily="18" charset="0"/>
                        </a:rPr>
                        <a:t>110</a:t>
                      </a:r>
                      <a:endParaRPr lang="zh-TW" sz="1600" kern="100" dirty="0">
                        <a:effectLst/>
                        <a:latin typeface="+mj-ea"/>
                        <a:ea typeface="+mj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+mj-ea"/>
                          <a:ea typeface="+mj-ea"/>
                          <a:cs typeface="Times New Roman" panose="02020603050405020304" pitchFamily="18" charset="0"/>
                        </a:rPr>
                        <a:t>111</a:t>
                      </a:r>
                      <a:endParaRPr lang="zh-TW" sz="1600" kern="100" dirty="0">
                        <a:effectLst/>
                        <a:latin typeface="+mj-ea"/>
                        <a:ea typeface="+mj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+mj-ea"/>
                          <a:ea typeface="+mj-ea"/>
                          <a:cs typeface="Times New Roman" panose="02020603050405020304" pitchFamily="18" charset="0"/>
                        </a:rPr>
                        <a:t>112</a:t>
                      </a:r>
                      <a:endParaRPr lang="zh-TW" sz="1600" kern="100" dirty="0">
                        <a:effectLst/>
                        <a:latin typeface="+mj-ea"/>
                        <a:ea typeface="+mj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56457864"/>
                  </a:ext>
                </a:extLst>
              </a:tr>
              <a:tr h="94716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  <a:latin typeface="+mj-ea"/>
                          <a:ea typeface="+mj-ea"/>
                          <a:cs typeface="Times New Roman" panose="02020603050405020304" pitchFamily="18" charset="0"/>
                        </a:rPr>
                        <a:t>領域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b="1" kern="100" dirty="0">
                          <a:effectLst/>
                          <a:latin typeface="+mj-ea"/>
                          <a:ea typeface="+mj-ea"/>
                          <a:cs typeface="Times New Roman" panose="02020603050405020304" pitchFamily="18" charset="0"/>
                        </a:rPr>
                        <a:t>國文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04800" algn="ctr">
                        <a:spcAft>
                          <a:spcPts val="0"/>
                        </a:spcAft>
                      </a:pPr>
                      <a:r>
                        <a:rPr lang="zh-TW" sz="1600" b="1" kern="100" dirty="0">
                          <a:effectLst/>
                          <a:latin typeface="+mj-ea"/>
                          <a:ea typeface="+mj-ea"/>
                          <a:cs typeface="Times New Roman" panose="02020603050405020304" pitchFamily="18" charset="0"/>
                        </a:rPr>
                        <a:t>藝文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04800" algn="ctr">
                        <a:spcAft>
                          <a:spcPts val="0"/>
                        </a:spcAft>
                      </a:pPr>
                      <a:r>
                        <a:rPr lang="zh-TW" sz="1600" b="1" kern="100" dirty="0">
                          <a:effectLst/>
                          <a:latin typeface="+mj-ea"/>
                          <a:ea typeface="+mj-ea"/>
                          <a:cs typeface="Times New Roman" panose="02020603050405020304" pitchFamily="18" charset="0"/>
                        </a:rPr>
                        <a:t>綜合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b="1" i="0" kern="100" dirty="0">
                          <a:effectLst/>
                          <a:latin typeface="+mj-ea"/>
                          <a:ea typeface="+mj-ea"/>
                          <a:cs typeface="Times New Roman" panose="02020603050405020304" pitchFamily="18" charset="0"/>
                        </a:rPr>
                        <a:t>健體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b="1" kern="100" dirty="0">
                          <a:solidFill>
                            <a:srgbClr val="C00000"/>
                          </a:solidFill>
                          <a:effectLst/>
                          <a:latin typeface="+mj-ea"/>
                          <a:ea typeface="+mj-ea"/>
                          <a:cs typeface="Times New Roman" panose="02020603050405020304" pitchFamily="18" charset="0"/>
                        </a:rPr>
                        <a:t>數學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b="1" kern="100" dirty="0">
                          <a:effectLst/>
                          <a:latin typeface="+mj-ea"/>
                          <a:ea typeface="+mj-ea"/>
                          <a:cs typeface="Times New Roman" panose="02020603050405020304" pitchFamily="18" charset="0"/>
                        </a:rPr>
                        <a:t>社會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b="1" kern="100" dirty="0">
                          <a:effectLst/>
                          <a:latin typeface="+mj-ea"/>
                          <a:ea typeface="+mj-ea"/>
                          <a:cs typeface="Times New Roman" panose="02020603050405020304" pitchFamily="18" charset="0"/>
                        </a:rPr>
                        <a:t>自然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b="1" kern="100" dirty="0">
                          <a:effectLst/>
                          <a:latin typeface="+mj-ea"/>
                          <a:ea typeface="+mj-ea"/>
                          <a:cs typeface="Times New Roman" panose="02020603050405020304" pitchFamily="18" charset="0"/>
                        </a:rPr>
                        <a:t>英語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b="1" kern="100" dirty="0">
                          <a:effectLst/>
                          <a:latin typeface="+mj-ea"/>
                          <a:ea typeface="+mj-ea"/>
                          <a:cs typeface="Times New Roman" panose="02020603050405020304" pitchFamily="18" charset="0"/>
                        </a:rPr>
                        <a:t>特教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05511384"/>
                  </a:ext>
                </a:extLst>
              </a:tr>
            </a:tbl>
          </a:graphicData>
        </a:graphic>
      </p:graphicFrame>
      <p:grpSp>
        <p:nvGrpSpPr>
          <p:cNvPr id="14" name="群組 13"/>
          <p:cNvGrpSpPr/>
          <p:nvPr/>
        </p:nvGrpSpPr>
        <p:grpSpPr>
          <a:xfrm>
            <a:off x="7493166" y="211849"/>
            <a:ext cx="1385679" cy="684523"/>
            <a:chOff x="7434793" y="296206"/>
            <a:chExt cx="1385679" cy="684523"/>
          </a:xfrm>
        </p:grpSpPr>
        <p:pic>
          <p:nvPicPr>
            <p:cNvPr id="15" name="圖片 14" descr="C:\Users\輔導主任\Desktop\1.jpg"/>
            <p:cNvPicPr/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6992"/>
            <a:stretch/>
          </p:blipFill>
          <p:spPr bwMode="auto">
            <a:xfrm>
              <a:off x="8207190" y="296206"/>
              <a:ext cx="613282" cy="547414"/>
            </a:xfrm>
            <a:prstGeom prst="round2DiagRect">
              <a:avLst>
                <a:gd name="adj1" fmla="val 47091"/>
                <a:gd name="adj2" fmla="val 0"/>
              </a:avLst>
            </a:prstGeom>
            <a:ln w="57150" cap="sq">
              <a:solidFill>
                <a:srgbClr val="FFFFFF"/>
              </a:solidFill>
              <a:miter lim="800000"/>
            </a:ln>
            <a:effectLst>
              <a:outerShdw blurRad="254000" algn="tl" rotWithShape="0">
                <a:srgbClr val="000000">
                  <a:alpha val="43000"/>
                </a:srgbClr>
              </a:outerShdw>
            </a:effectLst>
          </p:spPr>
        </p:pic>
        <p:pic>
          <p:nvPicPr>
            <p:cNvPr id="16" name="圖片 15" descr="C:\Users\輔導主任\Desktop\1.jpg"/>
            <p:cNvPicPr/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6992"/>
            <a:stretch/>
          </p:blipFill>
          <p:spPr bwMode="auto">
            <a:xfrm flipH="1">
              <a:off x="7434793" y="373593"/>
              <a:ext cx="778761" cy="607136"/>
            </a:xfrm>
            <a:prstGeom prst="round2DiagRect">
              <a:avLst>
                <a:gd name="adj1" fmla="val 50000"/>
                <a:gd name="adj2" fmla="val 0"/>
              </a:avLst>
            </a:prstGeom>
            <a:ln w="57150" cap="sq">
              <a:solidFill>
                <a:srgbClr val="FFFFFF"/>
              </a:solidFill>
              <a:miter lim="800000"/>
            </a:ln>
            <a:effectLst>
              <a:outerShdw blurRad="254000" algn="tl" rotWithShape="0">
                <a:srgbClr val="000000">
                  <a:alpha val="43000"/>
                </a:srgbClr>
              </a:outerShdw>
            </a:effectLst>
          </p:spPr>
        </p:pic>
      </p:grpSp>
      <p:sp>
        <p:nvSpPr>
          <p:cNvPr id="4" name="橢圓 3"/>
          <p:cNvSpPr/>
          <p:nvPr/>
        </p:nvSpPr>
        <p:spPr>
          <a:xfrm>
            <a:off x="4572000" y="3861047"/>
            <a:ext cx="936104" cy="2160241"/>
          </a:xfrm>
          <a:prstGeom prst="ellipse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88882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547664" y="548680"/>
            <a:ext cx="7058745" cy="572642"/>
          </a:xfrm>
          <a:solidFill>
            <a:srgbClr val="FFFF00"/>
          </a:solidFill>
        </p:spPr>
        <p:txBody>
          <a:bodyPr>
            <a:normAutofit fontScale="90000"/>
          </a:bodyPr>
          <a:lstStyle/>
          <a:p>
            <a:r>
              <a:rPr lang="zh-TW" altLang="zh-TW" sz="4000" b="1" dirty="0">
                <a:solidFill>
                  <a:srgbClr val="FF0000"/>
                </a:solidFill>
                <a:latin typeface="微軟正黑體" panose="020B0604030504040204" pitchFamily="34" charset="-120"/>
              </a:rPr>
              <a:t>貳、轉知事項</a:t>
            </a:r>
            <a:r>
              <a:rPr lang="en-US" altLang="zh-TW" sz="4000" b="1" dirty="0">
                <a:solidFill>
                  <a:srgbClr val="FF0000"/>
                </a:solidFill>
                <a:latin typeface="微軟正黑體" panose="020B0604030504040204" pitchFamily="34" charset="-120"/>
              </a:rPr>
              <a:t>                                  </a:t>
            </a:r>
            <a:r>
              <a:rPr lang="en-US" altLang="zh-TW" sz="4000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4000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</a:br>
            <a:endParaRPr lang="zh-TW" altLang="en-US" sz="4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內容版面配置區 3"/>
          <p:cNvSpPr>
            <a:spLocks noGrp="1"/>
          </p:cNvSpPr>
          <p:nvPr>
            <p:ph idx="1"/>
          </p:nvPr>
        </p:nvSpPr>
        <p:spPr>
          <a:xfrm>
            <a:off x="611560" y="1628800"/>
            <a:ext cx="8280920" cy="3672408"/>
          </a:xfrm>
        </p:spPr>
        <p:txBody>
          <a:bodyPr/>
          <a:lstStyle/>
          <a:p>
            <a:r>
              <a:rPr lang="zh-TW" altLang="zh-TW" sz="2000" b="1" dirty="0"/>
              <a:t>二、第</a:t>
            </a:r>
            <a:r>
              <a:rPr lang="en-US" altLang="zh-TW" sz="2000" b="1" dirty="0"/>
              <a:t>8</a:t>
            </a:r>
            <a:r>
              <a:rPr lang="zh-TW" altLang="zh-TW" sz="2000" b="1" dirty="0"/>
              <a:t>節輔導開課與師資確認</a:t>
            </a:r>
            <a:endParaRPr lang="zh-TW" altLang="zh-TW" sz="2000" dirty="0"/>
          </a:p>
          <a:p>
            <a:r>
              <a:rPr lang="en-US" altLang="zh-TW" sz="2000" dirty="0"/>
              <a:t>1.</a:t>
            </a:r>
            <a:r>
              <a:rPr lang="zh-TW" altLang="zh-TW" sz="2000" dirty="0"/>
              <a:t>本學期第</a:t>
            </a:r>
            <a:r>
              <a:rPr lang="en-US" altLang="zh-TW" sz="2000" dirty="0"/>
              <a:t>8</a:t>
            </a:r>
            <a:r>
              <a:rPr lang="zh-TW" altLang="zh-TW" sz="2000" dirty="0"/>
              <a:t>節輔導課上課日期</a:t>
            </a:r>
            <a:r>
              <a:rPr lang="zh-TW" altLang="zh-TW" sz="2000" b="1" dirty="0"/>
              <a:t>自</a:t>
            </a:r>
            <a:r>
              <a:rPr lang="en-US" altLang="zh-TW" sz="2000" b="1" dirty="0"/>
              <a:t>108</a:t>
            </a:r>
            <a:r>
              <a:rPr lang="zh-TW" altLang="zh-TW" sz="2000" b="1" dirty="0"/>
              <a:t>年</a:t>
            </a:r>
            <a:r>
              <a:rPr lang="en-US" altLang="zh-TW" sz="2000" b="1" dirty="0"/>
              <a:t>09/09(</a:t>
            </a:r>
            <a:r>
              <a:rPr lang="zh-TW" altLang="zh-TW" sz="2000" b="1" dirty="0"/>
              <a:t>星期一</a:t>
            </a:r>
            <a:r>
              <a:rPr lang="en-US" altLang="zh-TW" sz="2000" b="1" dirty="0"/>
              <a:t>)</a:t>
            </a:r>
            <a:r>
              <a:rPr lang="zh-TW" altLang="zh-TW" sz="2000" b="1" dirty="0"/>
              <a:t>至</a:t>
            </a:r>
            <a:r>
              <a:rPr lang="en-US" altLang="zh-TW" sz="2000" b="1" dirty="0"/>
              <a:t>109/1/10(</a:t>
            </a:r>
            <a:r>
              <a:rPr lang="zh-TW" altLang="zh-TW" sz="2000" b="1" dirty="0"/>
              <a:t>星期</a:t>
            </a:r>
            <a:r>
              <a:rPr lang="en-US" altLang="zh-TW" sz="2000" b="1" dirty="0"/>
              <a:t>5)</a:t>
            </a:r>
            <a:r>
              <a:rPr lang="zh-TW" altLang="zh-TW" sz="2000" b="1" dirty="0"/>
              <a:t>止，共計</a:t>
            </a:r>
            <a:r>
              <a:rPr lang="en-US" altLang="zh-TW" sz="2000" b="1" dirty="0"/>
              <a:t>18</a:t>
            </a:r>
            <a:r>
              <a:rPr lang="zh-TW" altLang="zh-TW" sz="2000" b="1" dirty="0"/>
              <a:t>週</a:t>
            </a:r>
            <a:r>
              <a:rPr lang="zh-TW" altLang="zh-TW" sz="2000" b="1" dirty="0" smtClean="0"/>
              <a:t>。</a:t>
            </a:r>
            <a:endParaRPr lang="en-US" altLang="zh-TW" sz="2000" b="1" dirty="0" smtClean="0"/>
          </a:p>
          <a:p>
            <a:endParaRPr lang="zh-TW" altLang="zh-TW" sz="2000" dirty="0"/>
          </a:p>
          <a:p>
            <a:r>
              <a:rPr lang="en-US" altLang="zh-TW" sz="2000" dirty="0"/>
              <a:t>2.</a:t>
            </a:r>
            <a:r>
              <a:rPr lang="zh-TW" altLang="zh-TW" sz="2000" dirty="0"/>
              <a:t>請各班導師協助第</a:t>
            </a:r>
            <a:r>
              <a:rPr lang="en-US" altLang="zh-TW" sz="2000" dirty="0"/>
              <a:t>8</a:t>
            </a:r>
            <a:r>
              <a:rPr lang="zh-TW" altLang="zh-TW" sz="2000" dirty="0"/>
              <a:t>節開課及師資確認，</a:t>
            </a:r>
            <a:r>
              <a:rPr lang="zh-TW" altLang="zh-TW" sz="2000" b="1" dirty="0"/>
              <a:t>於</a:t>
            </a:r>
            <a:r>
              <a:rPr lang="en-US" altLang="zh-TW" sz="2000" b="1" dirty="0"/>
              <a:t>9/2(</a:t>
            </a:r>
            <a:r>
              <a:rPr lang="zh-TW" altLang="zh-TW" sz="2000" b="1" dirty="0"/>
              <a:t>一</a:t>
            </a:r>
            <a:r>
              <a:rPr lang="en-US" altLang="zh-TW" sz="2000" b="1" dirty="0"/>
              <a:t>)</a:t>
            </a:r>
            <a:r>
              <a:rPr lang="zh-TW" altLang="zh-TW" sz="2000" b="1" dirty="0"/>
              <a:t>中午前交回教務</a:t>
            </a:r>
            <a:r>
              <a:rPr lang="zh-TW" altLang="zh-TW" sz="2000" dirty="0"/>
              <a:t>處</a:t>
            </a:r>
            <a:r>
              <a:rPr lang="en-US" altLang="zh-TW" sz="2000" dirty="0"/>
              <a:t>(</a:t>
            </a:r>
            <a:r>
              <a:rPr lang="zh-TW" altLang="zh-TW" sz="2000" dirty="0"/>
              <a:t>開課申請表已發給導師</a:t>
            </a:r>
            <a:r>
              <a:rPr lang="en-US" altLang="zh-TW" sz="2000" dirty="0"/>
              <a:t>)</a:t>
            </a:r>
            <a:r>
              <a:rPr lang="zh-TW" altLang="zh-TW" sz="2000" dirty="0" smtClean="0"/>
              <a:t>。</a:t>
            </a:r>
            <a:endParaRPr lang="en-US" altLang="zh-TW" sz="2000" dirty="0" smtClean="0"/>
          </a:p>
          <a:p>
            <a:endParaRPr lang="zh-TW" altLang="zh-TW" sz="2000" dirty="0"/>
          </a:p>
          <a:p>
            <a:r>
              <a:rPr lang="en-US" altLang="zh-TW" sz="2000" dirty="0"/>
              <a:t>3.</a:t>
            </a:r>
            <a:r>
              <a:rPr lang="zh-TW" altLang="zh-TW" sz="2000" dirty="0"/>
              <a:t>為了校園生活秩序管理，本學期輔導課一律開設</a:t>
            </a:r>
            <a:r>
              <a:rPr lang="en-US" altLang="zh-TW" sz="2000" dirty="0"/>
              <a:t>5</a:t>
            </a:r>
            <a:r>
              <a:rPr lang="zh-TW" altLang="zh-TW" sz="2000" dirty="0"/>
              <a:t>天，請各班導師協助配合。</a:t>
            </a:r>
            <a:endParaRPr lang="zh-TW" altLang="en-US" sz="2000" dirty="0"/>
          </a:p>
        </p:txBody>
      </p:sp>
      <p:grpSp>
        <p:nvGrpSpPr>
          <p:cNvPr id="5" name="群組 4"/>
          <p:cNvGrpSpPr/>
          <p:nvPr/>
        </p:nvGrpSpPr>
        <p:grpSpPr>
          <a:xfrm>
            <a:off x="7506801" y="178344"/>
            <a:ext cx="1385679" cy="684523"/>
            <a:chOff x="7434793" y="296206"/>
            <a:chExt cx="1385679" cy="684523"/>
          </a:xfrm>
        </p:grpSpPr>
        <p:pic>
          <p:nvPicPr>
            <p:cNvPr id="6" name="圖片 5" descr="C:\Users\輔導主任\Desktop\1.jpg"/>
            <p:cNvPicPr/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6992"/>
            <a:stretch/>
          </p:blipFill>
          <p:spPr bwMode="auto">
            <a:xfrm>
              <a:off x="8207190" y="296206"/>
              <a:ext cx="613282" cy="547414"/>
            </a:xfrm>
            <a:prstGeom prst="round2DiagRect">
              <a:avLst>
                <a:gd name="adj1" fmla="val 47091"/>
                <a:gd name="adj2" fmla="val 0"/>
              </a:avLst>
            </a:prstGeom>
            <a:ln w="57150" cap="sq">
              <a:solidFill>
                <a:srgbClr val="FFFFFF"/>
              </a:solidFill>
              <a:miter lim="800000"/>
            </a:ln>
            <a:effectLst>
              <a:outerShdw blurRad="254000" algn="tl" rotWithShape="0">
                <a:srgbClr val="000000">
                  <a:alpha val="43000"/>
                </a:srgbClr>
              </a:outerShdw>
            </a:effectLst>
          </p:spPr>
        </p:pic>
        <p:pic>
          <p:nvPicPr>
            <p:cNvPr id="7" name="圖片 6" descr="C:\Users\輔導主任\Desktop\1.jpg"/>
            <p:cNvPicPr/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6992"/>
            <a:stretch/>
          </p:blipFill>
          <p:spPr bwMode="auto">
            <a:xfrm flipH="1">
              <a:off x="7434793" y="373593"/>
              <a:ext cx="778761" cy="607136"/>
            </a:xfrm>
            <a:prstGeom prst="round2DiagRect">
              <a:avLst>
                <a:gd name="adj1" fmla="val 50000"/>
                <a:gd name="adj2" fmla="val 0"/>
              </a:avLst>
            </a:prstGeom>
            <a:ln w="57150" cap="sq">
              <a:solidFill>
                <a:srgbClr val="FFFFFF"/>
              </a:solidFill>
              <a:miter lim="800000"/>
            </a:ln>
            <a:effectLst>
              <a:outerShdw blurRad="254000" algn="tl" rotWithShape="0">
                <a:srgbClr val="000000">
                  <a:alpha val="43000"/>
                </a:srgbClr>
              </a:outerShdw>
            </a:effectLst>
          </p:spPr>
        </p:pic>
      </p:grpSp>
    </p:spTree>
    <p:extLst>
      <p:ext uri="{BB962C8B-B14F-4D97-AF65-F5344CB8AC3E}">
        <p14:creationId xmlns:p14="http://schemas.microsoft.com/office/powerpoint/2010/main" val="205970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331641" y="624110"/>
            <a:ext cx="7202760" cy="716658"/>
          </a:xfrm>
          <a:solidFill>
            <a:srgbClr val="FFFF00"/>
          </a:solidFill>
        </p:spPr>
        <p:txBody>
          <a:bodyPr>
            <a:normAutofit fontScale="90000"/>
          </a:bodyPr>
          <a:lstStyle/>
          <a:p>
            <a:r>
              <a:rPr lang="zh-TW" altLang="zh-TW" sz="4000" b="1" dirty="0">
                <a:solidFill>
                  <a:srgbClr val="FF0000"/>
                </a:solidFill>
                <a:latin typeface="微軟正黑體" panose="020B0604030504040204" pitchFamily="34" charset="-120"/>
              </a:rPr>
              <a:t>貳、轉知事項</a:t>
            </a:r>
            <a:r>
              <a:rPr lang="en-US" altLang="zh-TW" sz="4000" b="1" dirty="0">
                <a:solidFill>
                  <a:srgbClr val="FF0000"/>
                </a:solidFill>
                <a:latin typeface="微軟正黑體" panose="020B0604030504040204" pitchFamily="34" charset="-120"/>
              </a:rPr>
              <a:t>           </a:t>
            </a:r>
            <a:r>
              <a:rPr lang="en-US" altLang="zh-TW" sz="4000" b="1" dirty="0" smtClean="0">
                <a:solidFill>
                  <a:srgbClr val="FF0000"/>
                </a:solidFill>
                <a:latin typeface="微軟正黑體" panose="020B0604030504040204" pitchFamily="34" charset="-120"/>
              </a:rPr>
              <a:t>            </a:t>
            </a:r>
            <a:r>
              <a:rPr lang="zh-TW" altLang="en-US" sz="4000" b="1" dirty="0" smtClean="0">
                <a:solidFill>
                  <a:srgbClr val="FF0000"/>
                </a:solidFill>
                <a:latin typeface="微軟正黑體" panose="020B0604030504040204" pitchFamily="34" charset="-120"/>
              </a:rPr>
              <a:t>        </a:t>
            </a:r>
            <a:r>
              <a:rPr lang="en-US" altLang="zh-TW" b="1" dirty="0" smtClean="0">
                <a:solidFill>
                  <a:srgbClr val="FF0000"/>
                </a:solidFill>
                <a:latin typeface="微軟正黑體" panose="020B0604030504040204" pitchFamily="34" charset="-120"/>
              </a:rPr>
              <a:t>4</a:t>
            </a:r>
            <a:endParaRPr lang="zh-TW" altLang="en-US" dirty="0"/>
          </a:p>
        </p:txBody>
      </p:sp>
      <p:sp>
        <p:nvSpPr>
          <p:cNvPr id="3" name="矩形 2"/>
          <p:cNvSpPr/>
          <p:nvPr/>
        </p:nvSpPr>
        <p:spPr>
          <a:xfrm>
            <a:off x="755577" y="1674674"/>
            <a:ext cx="806489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zh-TW" altLang="zh-TW" sz="2400" b="1" kern="100" dirty="0">
                <a:latin typeface="+mj-ea"/>
                <a:ea typeface="+mj-ea"/>
                <a:cs typeface="Times New Roman" panose="02020603050405020304" pitchFamily="18" charset="0"/>
              </a:rPr>
              <a:t>三、複習考</a:t>
            </a:r>
            <a:endParaRPr lang="zh-TW" altLang="zh-TW" sz="2400" kern="100" dirty="0">
              <a:latin typeface="+mj-ea"/>
              <a:ea typeface="+mj-ea"/>
              <a:cs typeface="Times New Roman" panose="02020603050405020304" pitchFamily="18" charset="0"/>
            </a:endParaRPr>
          </a:p>
          <a:p>
            <a:pPr marL="359410" indent="-359410" algn="just">
              <a:spcAft>
                <a:spcPts val="0"/>
              </a:spcAft>
            </a:pPr>
            <a:r>
              <a:rPr lang="en-US" altLang="zh-TW" sz="2400" kern="100" dirty="0">
                <a:latin typeface="+mj-ea"/>
                <a:ea typeface="+mj-ea"/>
                <a:cs typeface="Times New Roman" panose="02020603050405020304" pitchFamily="18" charset="0"/>
              </a:rPr>
              <a:t>   1.9</a:t>
            </a:r>
            <a:r>
              <a:rPr lang="zh-TW" altLang="zh-TW" sz="2400" kern="100" dirty="0">
                <a:latin typeface="+mj-ea"/>
                <a:ea typeface="+mj-ea"/>
                <a:cs typeface="Times New Roman" panose="02020603050405020304" pitchFamily="18" charset="0"/>
              </a:rPr>
              <a:t>月</a:t>
            </a:r>
            <a:r>
              <a:rPr lang="en-US" altLang="zh-TW" sz="2400" kern="100" dirty="0">
                <a:latin typeface="+mj-ea"/>
                <a:ea typeface="+mj-ea"/>
                <a:cs typeface="Times New Roman" panose="02020603050405020304" pitchFamily="18" charset="0"/>
              </a:rPr>
              <a:t>3</a:t>
            </a:r>
            <a:r>
              <a:rPr lang="zh-TW" altLang="zh-TW" sz="2400" kern="100" dirty="0">
                <a:latin typeface="+mj-ea"/>
                <a:ea typeface="+mj-ea"/>
                <a:cs typeface="Times New Roman" panose="02020603050405020304" pitchFamily="18" charset="0"/>
              </a:rPr>
              <a:t>日及</a:t>
            </a:r>
            <a:r>
              <a:rPr lang="en-US" altLang="zh-TW" sz="2400" kern="100" dirty="0">
                <a:latin typeface="+mj-ea"/>
                <a:ea typeface="+mj-ea"/>
                <a:cs typeface="Times New Roman" panose="02020603050405020304" pitchFamily="18" charset="0"/>
              </a:rPr>
              <a:t>9</a:t>
            </a:r>
            <a:r>
              <a:rPr lang="zh-TW" altLang="zh-TW" sz="2400" kern="100" dirty="0">
                <a:latin typeface="+mj-ea"/>
                <a:ea typeface="+mj-ea"/>
                <a:cs typeface="Times New Roman" panose="02020603050405020304" pitchFamily="18" charset="0"/>
              </a:rPr>
              <a:t>月</a:t>
            </a:r>
            <a:r>
              <a:rPr lang="en-US" altLang="zh-TW" sz="2400" kern="100" dirty="0">
                <a:latin typeface="+mj-ea"/>
                <a:ea typeface="+mj-ea"/>
                <a:cs typeface="Times New Roman" panose="02020603050405020304" pitchFamily="18" charset="0"/>
              </a:rPr>
              <a:t>4</a:t>
            </a:r>
            <a:r>
              <a:rPr lang="zh-TW" altLang="zh-TW" sz="2400" kern="100" dirty="0">
                <a:latin typeface="+mj-ea"/>
                <a:ea typeface="+mj-ea"/>
                <a:cs typeface="Times New Roman" panose="02020603050405020304" pitchFamily="18" charset="0"/>
              </a:rPr>
              <a:t>日</a:t>
            </a:r>
            <a:r>
              <a:rPr lang="en-US" altLang="zh-TW" sz="2400" kern="100" dirty="0">
                <a:latin typeface="+mj-ea"/>
                <a:ea typeface="+mj-ea"/>
                <a:cs typeface="Times New Roman" panose="02020603050405020304" pitchFamily="18" charset="0"/>
              </a:rPr>
              <a:t>(</a:t>
            </a:r>
            <a:r>
              <a:rPr lang="zh-TW" altLang="zh-TW" sz="2400" kern="100" dirty="0">
                <a:latin typeface="+mj-ea"/>
                <a:ea typeface="+mj-ea"/>
                <a:cs typeface="Times New Roman" panose="02020603050405020304" pitchFamily="18" charset="0"/>
              </a:rPr>
              <a:t>週二</a:t>
            </a:r>
            <a:r>
              <a:rPr lang="en-US" altLang="zh-TW" sz="2400" kern="100" dirty="0">
                <a:latin typeface="+mj-ea"/>
                <a:ea typeface="+mj-ea"/>
                <a:cs typeface="Times New Roman" panose="02020603050405020304" pitchFamily="18" charset="0"/>
              </a:rPr>
              <a:t>~</a:t>
            </a:r>
            <a:r>
              <a:rPr lang="zh-TW" altLang="zh-TW" sz="2400" kern="100" dirty="0">
                <a:latin typeface="+mj-ea"/>
                <a:ea typeface="+mj-ea"/>
                <a:cs typeface="Times New Roman" panose="02020603050405020304" pitchFamily="18" charset="0"/>
              </a:rPr>
              <a:t>三</a:t>
            </a:r>
            <a:r>
              <a:rPr lang="en-US" altLang="zh-TW" sz="2400" kern="100" dirty="0">
                <a:latin typeface="+mj-ea"/>
                <a:ea typeface="+mj-ea"/>
                <a:cs typeface="Times New Roman" panose="02020603050405020304" pitchFamily="18" charset="0"/>
              </a:rPr>
              <a:t>)</a:t>
            </a:r>
            <a:r>
              <a:rPr lang="zh-TW" altLang="zh-TW" sz="2400" kern="100" dirty="0">
                <a:latin typeface="+mj-ea"/>
                <a:ea typeface="+mj-ea"/>
                <a:cs typeface="Times New Roman" panose="02020603050405020304" pitchFamily="18" charset="0"/>
              </a:rPr>
              <a:t>將舉行九年級第</a:t>
            </a:r>
            <a:r>
              <a:rPr lang="en-US" altLang="zh-TW" sz="2400" kern="100" dirty="0">
                <a:latin typeface="+mj-ea"/>
                <a:ea typeface="+mj-ea"/>
                <a:cs typeface="Times New Roman" panose="02020603050405020304" pitchFamily="18" charset="0"/>
              </a:rPr>
              <a:t>1</a:t>
            </a:r>
            <a:r>
              <a:rPr lang="zh-TW" altLang="zh-TW" sz="2400" kern="100" dirty="0">
                <a:latin typeface="+mj-ea"/>
                <a:ea typeface="+mj-ea"/>
                <a:cs typeface="Times New Roman" panose="02020603050405020304" pitchFamily="18" charset="0"/>
              </a:rPr>
              <a:t>次複習考，</a:t>
            </a:r>
            <a:r>
              <a:rPr lang="zh-TW" altLang="zh-TW" sz="2400" b="1" kern="100" dirty="0">
                <a:latin typeface="+mj-ea"/>
                <a:ea typeface="+mj-ea"/>
                <a:cs typeface="Times New Roman" panose="02020603050405020304" pitchFamily="18" charset="0"/>
              </a:rPr>
              <a:t>請該班任課老師務必準時到班監考</a:t>
            </a:r>
            <a:r>
              <a:rPr lang="zh-TW" altLang="zh-TW" sz="2400" kern="100" dirty="0">
                <a:latin typeface="+mj-ea"/>
                <a:ea typeface="+mj-ea"/>
                <a:cs typeface="Times New Roman" panose="02020603050405020304" pitchFamily="18" charset="0"/>
              </a:rPr>
              <a:t>，以免影響學生考試權益。</a:t>
            </a:r>
          </a:p>
          <a:p>
            <a:pPr>
              <a:spcAft>
                <a:spcPts val="0"/>
              </a:spcAft>
            </a:pPr>
            <a:r>
              <a:rPr lang="en-US" altLang="zh-TW" sz="2400" kern="100" dirty="0">
                <a:latin typeface="+mj-ea"/>
                <a:ea typeface="+mj-ea"/>
                <a:cs typeface="Times New Roman" panose="02020603050405020304" pitchFamily="18" charset="0"/>
              </a:rPr>
              <a:t>   2.</a:t>
            </a:r>
            <a:r>
              <a:rPr lang="zh-TW" altLang="zh-TW" sz="2400" kern="100" dirty="0">
                <a:latin typeface="+mj-ea"/>
                <a:ea typeface="+mj-ea"/>
                <a:cs typeface="Times New Roman" panose="02020603050405020304" pitchFamily="18" charset="0"/>
              </a:rPr>
              <a:t>任教</a:t>
            </a:r>
            <a:r>
              <a:rPr lang="zh-TW" altLang="zh-TW" sz="2400" b="1" u="sng" kern="100" dirty="0">
                <a:latin typeface="+mj-ea"/>
                <a:ea typeface="+mj-ea"/>
                <a:cs typeface="Times New Roman" panose="02020603050405020304" pitchFamily="18" charset="0"/>
              </a:rPr>
              <a:t>九年級</a:t>
            </a:r>
            <a:r>
              <a:rPr lang="zh-TW" altLang="zh-TW" sz="2400" kern="100" dirty="0">
                <a:latin typeface="+mj-ea"/>
                <a:ea typeface="+mj-ea"/>
                <a:cs typeface="Times New Roman" panose="02020603050405020304" pitchFamily="18" charset="0"/>
              </a:rPr>
              <a:t>的國文老師，請</a:t>
            </a:r>
            <a:r>
              <a:rPr lang="zh-TW" altLang="zh-TW" sz="2400" b="1" kern="100" dirty="0">
                <a:latin typeface="+mj-ea"/>
                <a:ea typeface="+mj-ea"/>
                <a:cs typeface="Times New Roman" panose="02020603050405020304" pitchFamily="18" charset="0"/>
              </a:rPr>
              <a:t>務必</a:t>
            </a:r>
            <a:r>
              <a:rPr lang="zh-TW" altLang="zh-TW" sz="2400" b="1" kern="100" dirty="0" smtClean="0">
                <a:latin typeface="+mj-ea"/>
                <a:ea typeface="+mj-ea"/>
                <a:cs typeface="Times New Roman" panose="02020603050405020304" pitchFamily="18" charset="0"/>
              </a:rPr>
              <a:t>在</a:t>
            </a:r>
            <a:r>
              <a:rPr lang="en-US" altLang="zh-TW" sz="2400" b="1" kern="100" dirty="0" smtClean="0">
                <a:latin typeface="+mj-ea"/>
                <a:ea typeface="+mj-ea"/>
                <a:cs typeface="Times New Roman" panose="02020603050405020304" pitchFamily="18" charset="0"/>
              </a:rPr>
              <a:t>3</a:t>
            </a:r>
            <a:r>
              <a:rPr lang="zh-TW" altLang="zh-TW" sz="2400" b="1" kern="100" dirty="0" smtClean="0">
                <a:latin typeface="+mj-ea"/>
                <a:ea typeface="+mj-ea"/>
                <a:cs typeface="Times New Roman" panose="02020603050405020304" pitchFamily="18" charset="0"/>
              </a:rPr>
              <a:t>天</a:t>
            </a:r>
            <a:r>
              <a:rPr lang="zh-TW" altLang="zh-TW" sz="2400" b="1" kern="100" dirty="0">
                <a:latin typeface="+mj-ea"/>
                <a:ea typeface="+mj-ea"/>
                <a:cs typeface="Times New Roman" panose="02020603050405020304" pitchFamily="18" charset="0"/>
              </a:rPr>
              <a:t>內</a:t>
            </a:r>
            <a:r>
              <a:rPr lang="zh-TW" altLang="zh-TW" sz="2400" kern="100" dirty="0">
                <a:solidFill>
                  <a:srgbClr val="FF0000"/>
                </a:solidFill>
                <a:latin typeface="+mj-ea"/>
                <a:ea typeface="+mj-ea"/>
                <a:cs typeface="Times New Roman" panose="02020603050405020304" pitchFamily="18" charset="0"/>
              </a:rPr>
              <a:t>【</a:t>
            </a:r>
            <a:r>
              <a:rPr lang="en-US" altLang="zh-TW" sz="2400" b="1" kern="100" dirty="0">
                <a:latin typeface="+mj-ea"/>
                <a:ea typeface="+mj-ea"/>
                <a:cs typeface="Times New Roman" panose="02020603050405020304" pitchFamily="18" charset="0"/>
              </a:rPr>
              <a:t>9</a:t>
            </a:r>
            <a:r>
              <a:rPr lang="zh-TW" altLang="zh-TW" sz="2400" b="1" kern="100" dirty="0" smtClean="0">
                <a:latin typeface="+mj-ea"/>
                <a:ea typeface="+mj-ea"/>
                <a:cs typeface="Times New Roman" panose="02020603050405020304" pitchFamily="18" charset="0"/>
              </a:rPr>
              <a:t>月</a:t>
            </a:r>
            <a:r>
              <a:rPr lang="en-US" altLang="zh-TW" sz="2400" b="1" kern="100" dirty="0">
                <a:latin typeface="+mj-ea"/>
                <a:ea typeface="+mj-ea"/>
                <a:cs typeface="Times New Roman" panose="02020603050405020304" pitchFamily="18" charset="0"/>
              </a:rPr>
              <a:t>9</a:t>
            </a:r>
            <a:r>
              <a:rPr lang="zh-TW" altLang="zh-TW" sz="2400" b="1" kern="100" dirty="0" smtClean="0">
                <a:latin typeface="+mj-ea"/>
                <a:ea typeface="+mj-ea"/>
                <a:cs typeface="Times New Roman" panose="02020603050405020304" pitchFamily="18" charset="0"/>
              </a:rPr>
              <a:t>日</a:t>
            </a:r>
            <a:endParaRPr lang="en-US" altLang="zh-TW" sz="2400" b="1" kern="100" dirty="0" smtClean="0">
              <a:latin typeface="+mj-ea"/>
              <a:ea typeface="+mj-ea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US" altLang="zh-TW" sz="2400" b="1" kern="100" dirty="0">
                <a:latin typeface="+mj-ea"/>
                <a:ea typeface="+mj-ea"/>
                <a:cs typeface="Times New Roman" panose="02020603050405020304" pitchFamily="18" charset="0"/>
              </a:rPr>
              <a:t> </a:t>
            </a:r>
            <a:r>
              <a:rPr lang="en-US" altLang="zh-TW" sz="2400" b="1" kern="100" dirty="0" smtClean="0">
                <a:latin typeface="+mj-ea"/>
                <a:ea typeface="+mj-ea"/>
                <a:cs typeface="Times New Roman" panose="02020603050405020304" pitchFamily="18" charset="0"/>
              </a:rPr>
              <a:t>    </a:t>
            </a:r>
            <a:r>
              <a:rPr lang="en-US" altLang="zh-TW" sz="2400" b="1" kern="100" dirty="0" smtClean="0">
                <a:latin typeface="+mj-ea"/>
                <a:ea typeface="+mj-ea"/>
                <a:cs typeface="Times New Roman" panose="02020603050405020304" pitchFamily="18" charset="0"/>
              </a:rPr>
              <a:t> (</a:t>
            </a:r>
            <a:r>
              <a:rPr lang="zh-TW" altLang="en-US" sz="2400" b="1" kern="100" dirty="0" smtClean="0">
                <a:latin typeface="+mj-ea"/>
                <a:ea typeface="+mj-ea"/>
                <a:cs typeface="Times New Roman" panose="02020603050405020304" pitchFamily="18" charset="0"/>
              </a:rPr>
              <a:t>一</a:t>
            </a:r>
            <a:r>
              <a:rPr lang="en-US" altLang="zh-TW" sz="2400" b="1" kern="100" dirty="0" smtClean="0">
                <a:latin typeface="+mj-ea"/>
                <a:ea typeface="+mj-ea"/>
                <a:cs typeface="Times New Roman" panose="02020603050405020304" pitchFamily="18" charset="0"/>
              </a:rPr>
              <a:t>)</a:t>
            </a:r>
            <a:r>
              <a:rPr lang="en-US" altLang="zh-TW" sz="2400" kern="100" dirty="0" smtClean="0">
                <a:latin typeface="+mj-ea"/>
                <a:ea typeface="+mj-ea"/>
                <a:cs typeface="Times New Roman" panose="02020603050405020304" pitchFamily="18" charset="0"/>
              </a:rPr>
              <a:t>12:00</a:t>
            </a:r>
            <a:r>
              <a:rPr lang="zh-TW" altLang="zh-TW" sz="2400" kern="100" dirty="0">
                <a:latin typeface="+mj-ea"/>
                <a:ea typeface="+mj-ea"/>
                <a:cs typeface="Times New Roman" panose="02020603050405020304" pitchFamily="18" charset="0"/>
              </a:rPr>
              <a:t>以前】將作文成績交回</a:t>
            </a:r>
            <a:r>
              <a:rPr lang="zh-TW" altLang="zh-TW" sz="2400" b="1" kern="100" dirty="0" smtClean="0">
                <a:latin typeface="+mj-ea"/>
                <a:ea typeface="+mj-ea"/>
                <a:cs typeface="Times New Roman" panose="02020603050405020304" pitchFamily="18" charset="0"/>
              </a:rPr>
              <a:t>註冊組</a:t>
            </a:r>
            <a:r>
              <a:rPr lang="zh-TW" altLang="zh-TW" sz="2400" kern="100" dirty="0">
                <a:latin typeface="+mj-ea"/>
                <a:ea typeface="+mj-ea"/>
                <a:cs typeface="Times New Roman" panose="02020603050405020304" pitchFamily="18" charset="0"/>
              </a:rPr>
              <a:t>。</a:t>
            </a:r>
          </a:p>
          <a:p>
            <a:pPr algn="just">
              <a:spcAft>
                <a:spcPts val="0"/>
              </a:spcAft>
            </a:pPr>
            <a:r>
              <a:rPr lang="en-US" altLang="zh-TW" sz="2400" kern="100" dirty="0">
                <a:latin typeface="+mj-ea"/>
                <a:ea typeface="+mj-ea"/>
                <a:cs typeface="Times New Roman" panose="02020603050405020304" pitchFamily="18" charset="0"/>
              </a:rPr>
              <a:t>   3.</a:t>
            </a:r>
            <a:r>
              <a:rPr lang="zh-TW" altLang="zh-TW" sz="2400" kern="100" dirty="0">
                <a:latin typeface="+mj-ea"/>
                <a:ea typeface="+mj-ea"/>
                <a:cs typeface="Times New Roman" panose="02020603050405020304" pitchFamily="18" charset="0"/>
              </a:rPr>
              <a:t>第一天下午考作文，請監考老師提前於</a:t>
            </a:r>
            <a:r>
              <a:rPr lang="en-US" altLang="zh-TW" sz="2400" kern="100" dirty="0">
                <a:latin typeface="+mj-ea"/>
                <a:ea typeface="+mj-ea"/>
                <a:cs typeface="Times New Roman" panose="02020603050405020304" pitchFamily="18" charset="0"/>
              </a:rPr>
              <a:t>13:00</a:t>
            </a:r>
            <a:r>
              <a:rPr lang="zh-TW" altLang="zh-TW" sz="2400" kern="100" dirty="0">
                <a:latin typeface="+mj-ea"/>
                <a:ea typeface="+mj-ea"/>
                <a:cs typeface="Times New Roman" panose="02020603050405020304" pitchFamily="18" charset="0"/>
              </a:rPr>
              <a:t>至</a:t>
            </a:r>
            <a:r>
              <a:rPr lang="zh-TW" altLang="zh-TW" sz="2400" kern="100" dirty="0" smtClean="0">
                <a:latin typeface="+mj-ea"/>
                <a:ea typeface="+mj-ea"/>
                <a:cs typeface="Times New Roman" panose="02020603050405020304" pitchFamily="18" charset="0"/>
              </a:rPr>
              <a:t>教務處</a:t>
            </a:r>
            <a:endParaRPr lang="en-US" altLang="zh-TW" sz="2400" kern="100" dirty="0" smtClean="0">
              <a:latin typeface="+mj-ea"/>
              <a:ea typeface="+mj-ea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US" altLang="zh-TW" sz="2400" kern="100" dirty="0">
                <a:latin typeface="+mj-ea"/>
                <a:ea typeface="+mj-ea"/>
                <a:cs typeface="Times New Roman" panose="02020603050405020304" pitchFamily="18" charset="0"/>
              </a:rPr>
              <a:t> </a:t>
            </a:r>
            <a:r>
              <a:rPr lang="en-US" altLang="zh-TW" sz="2400" kern="100" dirty="0" smtClean="0">
                <a:latin typeface="+mj-ea"/>
                <a:ea typeface="+mj-ea"/>
                <a:cs typeface="Times New Roman" panose="02020603050405020304" pitchFamily="18" charset="0"/>
              </a:rPr>
              <a:t>  </a:t>
            </a:r>
            <a:r>
              <a:rPr lang="en-US" altLang="zh-TW" sz="2400" kern="100" dirty="0" smtClean="0">
                <a:latin typeface="+mj-ea"/>
                <a:ea typeface="+mj-ea"/>
                <a:cs typeface="Times New Roman" panose="02020603050405020304" pitchFamily="18" charset="0"/>
              </a:rPr>
              <a:t>  </a:t>
            </a:r>
            <a:r>
              <a:rPr lang="zh-TW" altLang="zh-TW" sz="2400" kern="100" dirty="0" smtClean="0">
                <a:latin typeface="+mj-ea"/>
                <a:ea typeface="+mj-ea"/>
                <a:cs typeface="Times New Roman" panose="02020603050405020304" pitchFamily="18" charset="0"/>
              </a:rPr>
              <a:t>領取</a:t>
            </a:r>
            <a:r>
              <a:rPr lang="zh-TW" altLang="zh-TW" sz="2400" kern="100" dirty="0">
                <a:latin typeface="+mj-ea"/>
                <a:ea typeface="+mj-ea"/>
                <a:cs typeface="Times New Roman" panose="02020603050405020304" pitchFamily="18" charset="0"/>
              </a:rPr>
              <a:t>試卷。</a:t>
            </a:r>
          </a:p>
          <a:p>
            <a:r>
              <a:rPr lang="en-US" altLang="zh-TW" sz="2400" kern="100" dirty="0">
                <a:latin typeface="+mj-ea"/>
                <a:ea typeface="+mj-ea"/>
                <a:cs typeface="Times New Roman" panose="02020603050405020304" pitchFamily="18" charset="0"/>
              </a:rPr>
              <a:t>   4.</a:t>
            </a:r>
            <a:r>
              <a:rPr lang="zh-TW" altLang="zh-TW" sz="2400" b="1" kern="100" dirty="0">
                <a:latin typeface="+mj-ea"/>
                <a:ea typeface="+mj-ea"/>
                <a:cs typeface="Times New Roman" panose="02020603050405020304" pitchFamily="18" charset="0"/>
              </a:rPr>
              <a:t>請各領域召集人代為轉知本次復習考之時程表給九</a:t>
            </a:r>
            <a:r>
              <a:rPr lang="zh-TW" altLang="zh-TW" sz="2400" b="1" kern="100" dirty="0" smtClean="0">
                <a:latin typeface="+mj-ea"/>
                <a:ea typeface="+mj-ea"/>
                <a:cs typeface="Times New Roman" panose="02020603050405020304" pitchFamily="18" charset="0"/>
              </a:rPr>
              <a:t>年級</a:t>
            </a:r>
            <a:endParaRPr lang="en-US" altLang="zh-TW" sz="2400" b="1" kern="100" dirty="0" smtClean="0">
              <a:latin typeface="+mj-ea"/>
              <a:ea typeface="+mj-ea"/>
              <a:cs typeface="Times New Roman" panose="02020603050405020304" pitchFamily="18" charset="0"/>
            </a:endParaRPr>
          </a:p>
          <a:p>
            <a:r>
              <a:rPr lang="en-US" altLang="zh-TW" sz="2400" b="1" kern="100" dirty="0">
                <a:latin typeface="+mj-ea"/>
                <a:ea typeface="+mj-ea"/>
                <a:cs typeface="Times New Roman" panose="02020603050405020304" pitchFamily="18" charset="0"/>
              </a:rPr>
              <a:t> </a:t>
            </a:r>
            <a:r>
              <a:rPr lang="en-US" altLang="zh-TW" sz="2400" b="1" kern="100" dirty="0" smtClean="0">
                <a:latin typeface="+mj-ea"/>
                <a:ea typeface="+mj-ea"/>
                <a:cs typeface="Times New Roman" panose="02020603050405020304" pitchFamily="18" charset="0"/>
              </a:rPr>
              <a:t>   </a:t>
            </a:r>
            <a:r>
              <a:rPr lang="zh-TW" altLang="zh-TW" sz="2400" b="1" kern="100" dirty="0" smtClean="0">
                <a:latin typeface="+mj-ea"/>
                <a:ea typeface="+mj-ea"/>
                <a:cs typeface="Times New Roman" panose="02020603050405020304" pitchFamily="18" charset="0"/>
              </a:rPr>
              <a:t>任教</a:t>
            </a:r>
            <a:r>
              <a:rPr lang="zh-TW" altLang="zh-TW" sz="2400" b="1" kern="100" dirty="0">
                <a:latin typeface="+mj-ea"/>
                <a:ea typeface="+mj-ea"/>
                <a:cs typeface="Times New Roman" panose="02020603050405020304" pitchFamily="18" charset="0"/>
              </a:rPr>
              <a:t>老師。</a:t>
            </a:r>
            <a:endParaRPr lang="zh-TW" altLang="en-US" sz="2400" dirty="0">
              <a:latin typeface="+mj-ea"/>
              <a:ea typeface="+mj-ea"/>
            </a:endParaRPr>
          </a:p>
        </p:txBody>
      </p:sp>
      <p:grpSp>
        <p:nvGrpSpPr>
          <p:cNvPr id="4" name="群組 3"/>
          <p:cNvGrpSpPr/>
          <p:nvPr/>
        </p:nvGrpSpPr>
        <p:grpSpPr>
          <a:xfrm>
            <a:off x="7524328" y="114896"/>
            <a:ext cx="1385679" cy="684523"/>
            <a:chOff x="7434793" y="296206"/>
            <a:chExt cx="1385679" cy="684523"/>
          </a:xfrm>
        </p:grpSpPr>
        <p:pic>
          <p:nvPicPr>
            <p:cNvPr id="5" name="圖片 4" descr="C:\Users\輔導主任\Desktop\1.jpg"/>
            <p:cNvPicPr/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6992"/>
            <a:stretch/>
          </p:blipFill>
          <p:spPr bwMode="auto">
            <a:xfrm>
              <a:off x="8207190" y="296206"/>
              <a:ext cx="613282" cy="547414"/>
            </a:xfrm>
            <a:prstGeom prst="round2DiagRect">
              <a:avLst>
                <a:gd name="adj1" fmla="val 47091"/>
                <a:gd name="adj2" fmla="val 0"/>
              </a:avLst>
            </a:prstGeom>
            <a:ln w="57150" cap="sq">
              <a:solidFill>
                <a:srgbClr val="FFFFFF"/>
              </a:solidFill>
              <a:miter lim="800000"/>
            </a:ln>
            <a:effectLst>
              <a:outerShdw blurRad="254000" algn="tl" rotWithShape="0">
                <a:srgbClr val="000000">
                  <a:alpha val="43000"/>
                </a:srgbClr>
              </a:outerShdw>
            </a:effectLst>
          </p:spPr>
        </p:pic>
        <p:pic>
          <p:nvPicPr>
            <p:cNvPr id="6" name="圖片 5" descr="C:\Users\輔導主任\Desktop\1.jpg"/>
            <p:cNvPicPr/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6992"/>
            <a:stretch/>
          </p:blipFill>
          <p:spPr bwMode="auto">
            <a:xfrm flipH="1">
              <a:off x="7434793" y="373593"/>
              <a:ext cx="778761" cy="607136"/>
            </a:xfrm>
            <a:prstGeom prst="round2DiagRect">
              <a:avLst>
                <a:gd name="adj1" fmla="val 50000"/>
                <a:gd name="adj2" fmla="val 0"/>
              </a:avLst>
            </a:prstGeom>
            <a:ln w="57150" cap="sq">
              <a:solidFill>
                <a:srgbClr val="FFFFFF"/>
              </a:solidFill>
              <a:miter lim="800000"/>
            </a:ln>
            <a:effectLst>
              <a:outerShdw blurRad="254000" algn="tl" rotWithShape="0">
                <a:srgbClr val="000000">
                  <a:alpha val="43000"/>
                </a:srgbClr>
              </a:outerShdw>
            </a:effectLst>
          </p:spPr>
        </p:pic>
      </p:grpSp>
    </p:spTree>
    <p:extLst>
      <p:ext uri="{BB962C8B-B14F-4D97-AF65-F5344CB8AC3E}">
        <p14:creationId xmlns:p14="http://schemas.microsoft.com/office/powerpoint/2010/main" val="36317854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372956" y="620688"/>
            <a:ext cx="7202760" cy="720080"/>
          </a:xfrm>
          <a:solidFill>
            <a:srgbClr val="FFFF00"/>
          </a:solidFill>
        </p:spPr>
        <p:txBody>
          <a:bodyPr>
            <a:noAutofit/>
          </a:bodyPr>
          <a:lstStyle/>
          <a:p>
            <a:r>
              <a:rPr lang="zh-TW" altLang="zh-TW" b="1" dirty="0">
                <a:solidFill>
                  <a:srgbClr val="FF0000"/>
                </a:solidFill>
                <a:latin typeface="微軟正黑體" panose="020B0604030504040204" pitchFamily="34" charset="-120"/>
              </a:rPr>
              <a:t>貳、轉知事項</a:t>
            </a:r>
            <a:r>
              <a:rPr lang="en-US" altLang="zh-TW" b="1" dirty="0">
                <a:solidFill>
                  <a:srgbClr val="FF0000"/>
                </a:solidFill>
                <a:latin typeface="微軟正黑體" panose="020B0604030504040204" pitchFamily="34" charset="-120"/>
              </a:rPr>
              <a:t>         </a:t>
            </a:r>
            <a:r>
              <a:rPr lang="en-US" altLang="zh-TW" b="1" dirty="0" smtClean="0">
                <a:solidFill>
                  <a:srgbClr val="FF0000"/>
                </a:solidFill>
                <a:latin typeface="微軟正黑體" panose="020B0604030504040204" pitchFamily="34" charset="-120"/>
              </a:rPr>
              <a:t>               </a:t>
            </a:r>
            <a:r>
              <a:rPr lang="zh-TW" altLang="en-US" b="1" dirty="0" smtClean="0">
                <a:solidFill>
                  <a:srgbClr val="FF0000"/>
                </a:solidFill>
                <a:latin typeface="微軟正黑體" panose="020B0604030504040204" pitchFamily="34" charset="-120"/>
              </a:rPr>
              <a:t>        </a:t>
            </a:r>
            <a:r>
              <a:rPr lang="en-US" altLang="zh-TW" sz="3200" b="1" dirty="0" smtClean="0">
                <a:solidFill>
                  <a:srgbClr val="FF0000"/>
                </a:solidFill>
                <a:latin typeface="微軟正黑體" panose="020B0604030504040204" pitchFamily="34" charset="-120"/>
              </a:rPr>
              <a:t>5</a:t>
            </a:r>
            <a:endParaRPr lang="zh-TW" altLang="en-US" sz="3200" dirty="0"/>
          </a:p>
        </p:txBody>
      </p:sp>
      <p:sp>
        <p:nvSpPr>
          <p:cNvPr id="3" name="矩形 2"/>
          <p:cNvSpPr/>
          <p:nvPr/>
        </p:nvSpPr>
        <p:spPr>
          <a:xfrm>
            <a:off x="1064110" y="2204864"/>
            <a:ext cx="72008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zh-TW" altLang="zh-TW" sz="3200" b="1" kern="100" dirty="0">
                <a:latin typeface="+mj-ea"/>
                <a:ea typeface="+mj-ea"/>
                <a:cs typeface="Times New Roman" panose="02020603050405020304" pitchFamily="18" charset="0"/>
              </a:rPr>
              <a:t>四、暑假作業批閱</a:t>
            </a:r>
            <a:endParaRPr lang="zh-TW" altLang="zh-TW" sz="3200" kern="100" dirty="0">
              <a:latin typeface="+mj-ea"/>
              <a:ea typeface="+mj-ea"/>
              <a:cs typeface="Times New Roman" panose="02020603050405020304" pitchFamily="18" charset="0"/>
            </a:endParaRPr>
          </a:p>
          <a:p>
            <a:pPr indent="301625" algn="just">
              <a:spcAft>
                <a:spcPts val="0"/>
              </a:spcAft>
            </a:pPr>
            <a:r>
              <a:rPr lang="en-US" altLang="zh-TW" sz="3200" kern="100" dirty="0">
                <a:latin typeface="+mj-ea"/>
                <a:ea typeface="+mj-ea"/>
                <a:cs typeface="Times New Roman" panose="02020603050405020304" pitchFamily="18" charset="0"/>
              </a:rPr>
              <a:t>1.</a:t>
            </a:r>
            <a:r>
              <a:rPr lang="zh-TW" altLang="zh-TW" sz="3200" kern="100" dirty="0">
                <a:latin typeface="+mj-ea"/>
                <a:ea typeface="+mj-ea"/>
                <a:cs typeface="Times New Roman" panose="02020603050405020304" pitchFamily="18" charset="0"/>
              </a:rPr>
              <a:t>閱讀心得寫作，設備組統一處理。</a:t>
            </a:r>
          </a:p>
          <a:p>
            <a:pPr indent="301625" algn="just">
              <a:spcAft>
                <a:spcPts val="0"/>
              </a:spcAft>
            </a:pPr>
            <a:r>
              <a:rPr lang="en-US" altLang="zh-TW" sz="3200" kern="100" dirty="0">
                <a:latin typeface="+mj-ea"/>
                <a:ea typeface="+mj-ea"/>
                <a:cs typeface="Times New Roman" panose="02020603050405020304" pitchFamily="18" charset="0"/>
              </a:rPr>
              <a:t>2.</a:t>
            </a:r>
            <a:r>
              <a:rPr lang="zh-TW" altLang="zh-TW" sz="3200" kern="100" dirty="0">
                <a:latin typeface="+mj-ea"/>
                <a:ea typeface="+mj-ea"/>
                <a:cs typeface="Times New Roman" panose="02020603050405020304" pitchFamily="18" charset="0"/>
              </a:rPr>
              <a:t>各領域請協調批改方式及班級</a:t>
            </a:r>
            <a:r>
              <a:rPr lang="zh-TW" altLang="zh-TW" kern="100" dirty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endParaRPr lang="zh-TW" altLang="zh-TW" kern="100" dirty="0">
              <a:latin typeface="Calibri" panose="020F050202020403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</p:txBody>
      </p:sp>
      <p:grpSp>
        <p:nvGrpSpPr>
          <p:cNvPr id="4" name="群組 3"/>
          <p:cNvGrpSpPr/>
          <p:nvPr/>
        </p:nvGrpSpPr>
        <p:grpSpPr>
          <a:xfrm>
            <a:off x="7524328" y="116631"/>
            <a:ext cx="1385679" cy="684523"/>
            <a:chOff x="7434793" y="296206"/>
            <a:chExt cx="1385679" cy="684523"/>
          </a:xfrm>
        </p:grpSpPr>
        <p:pic>
          <p:nvPicPr>
            <p:cNvPr id="5" name="圖片 4" descr="C:\Users\輔導主任\Desktop\1.jpg"/>
            <p:cNvPicPr/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6992"/>
            <a:stretch/>
          </p:blipFill>
          <p:spPr bwMode="auto">
            <a:xfrm>
              <a:off x="8207190" y="296206"/>
              <a:ext cx="613282" cy="547414"/>
            </a:xfrm>
            <a:prstGeom prst="round2DiagRect">
              <a:avLst>
                <a:gd name="adj1" fmla="val 47091"/>
                <a:gd name="adj2" fmla="val 0"/>
              </a:avLst>
            </a:prstGeom>
            <a:ln w="57150" cap="sq">
              <a:solidFill>
                <a:srgbClr val="FFFFFF"/>
              </a:solidFill>
              <a:miter lim="800000"/>
            </a:ln>
            <a:effectLst>
              <a:outerShdw blurRad="254000" algn="tl" rotWithShape="0">
                <a:srgbClr val="000000">
                  <a:alpha val="43000"/>
                </a:srgbClr>
              </a:outerShdw>
            </a:effectLst>
          </p:spPr>
        </p:pic>
        <p:pic>
          <p:nvPicPr>
            <p:cNvPr id="6" name="圖片 5" descr="C:\Users\輔導主任\Desktop\1.jpg"/>
            <p:cNvPicPr/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6992"/>
            <a:stretch/>
          </p:blipFill>
          <p:spPr bwMode="auto">
            <a:xfrm flipH="1">
              <a:off x="7434793" y="373593"/>
              <a:ext cx="778761" cy="607136"/>
            </a:xfrm>
            <a:prstGeom prst="round2DiagRect">
              <a:avLst>
                <a:gd name="adj1" fmla="val 50000"/>
                <a:gd name="adj2" fmla="val 0"/>
              </a:avLst>
            </a:prstGeom>
            <a:ln w="57150" cap="sq">
              <a:solidFill>
                <a:srgbClr val="FFFFFF"/>
              </a:solidFill>
              <a:miter lim="800000"/>
            </a:ln>
            <a:effectLst>
              <a:outerShdw blurRad="254000" algn="tl" rotWithShape="0">
                <a:srgbClr val="000000">
                  <a:alpha val="43000"/>
                </a:srgbClr>
              </a:outerShdw>
            </a:effectLst>
          </p:spPr>
        </p:pic>
      </p:grpSp>
    </p:spTree>
    <p:extLst>
      <p:ext uri="{BB962C8B-B14F-4D97-AF65-F5344CB8AC3E}">
        <p14:creationId xmlns:p14="http://schemas.microsoft.com/office/powerpoint/2010/main" val="4183844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475656" y="624110"/>
            <a:ext cx="7488831" cy="716658"/>
          </a:xfrm>
          <a:solidFill>
            <a:srgbClr val="FFFF00"/>
          </a:solidFill>
        </p:spPr>
        <p:txBody>
          <a:bodyPr>
            <a:noAutofit/>
          </a:bodyPr>
          <a:lstStyle/>
          <a:p>
            <a:r>
              <a:rPr lang="zh-TW" altLang="zh-TW" b="1" dirty="0">
                <a:solidFill>
                  <a:srgbClr val="FF0000"/>
                </a:solidFill>
                <a:latin typeface="微軟正黑體" panose="020B0604030504040204" pitchFamily="34" charset="-120"/>
              </a:rPr>
              <a:t>貳、轉知事項</a:t>
            </a:r>
            <a:r>
              <a:rPr lang="en-US" altLang="zh-TW" b="1" dirty="0">
                <a:solidFill>
                  <a:srgbClr val="FF0000"/>
                </a:solidFill>
                <a:latin typeface="微軟正黑體" panose="020B0604030504040204" pitchFamily="34" charset="-120"/>
              </a:rPr>
              <a:t>           </a:t>
            </a:r>
            <a:r>
              <a:rPr lang="en-US" altLang="zh-TW" b="1" dirty="0" smtClean="0">
                <a:solidFill>
                  <a:srgbClr val="FF0000"/>
                </a:solidFill>
                <a:latin typeface="微軟正黑體" panose="020B0604030504040204" pitchFamily="34" charset="-120"/>
              </a:rPr>
              <a:t>             </a:t>
            </a:r>
            <a:r>
              <a:rPr lang="zh-TW" altLang="en-US" b="1" dirty="0" smtClean="0">
                <a:solidFill>
                  <a:srgbClr val="FF0000"/>
                </a:solidFill>
                <a:latin typeface="微軟正黑體" panose="020B0604030504040204" pitchFamily="34" charset="-120"/>
              </a:rPr>
              <a:t>        </a:t>
            </a:r>
            <a:r>
              <a:rPr lang="en-US" altLang="zh-TW" sz="3200" b="1" dirty="0" smtClean="0">
                <a:solidFill>
                  <a:srgbClr val="FF0000"/>
                </a:solidFill>
                <a:latin typeface="微軟正黑體" panose="020B0604030504040204" pitchFamily="34" charset="-120"/>
              </a:rPr>
              <a:t>6</a:t>
            </a:r>
            <a:endParaRPr lang="zh-TW" altLang="en-US" sz="3200" dirty="0"/>
          </a:p>
        </p:txBody>
      </p:sp>
      <p:sp>
        <p:nvSpPr>
          <p:cNvPr id="3" name="矩形 2"/>
          <p:cNvSpPr/>
          <p:nvPr/>
        </p:nvSpPr>
        <p:spPr>
          <a:xfrm>
            <a:off x="1168765" y="2492896"/>
            <a:ext cx="748883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0800" algn="just">
              <a:spcAft>
                <a:spcPts val="0"/>
              </a:spcAft>
            </a:pPr>
            <a:r>
              <a:rPr lang="zh-TW" altLang="zh-TW" sz="2800" b="1" kern="100" dirty="0">
                <a:latin typeface="+mj-ea"/>
                <a:ea typeface="+mj-ea"/>
                <a:cs typeface="Times New Roman" panose="02020603050405020304" pitchFamily="18" charset="0"/>
              </a:rPr>
              <a:t>五、「教師研習心得」撰寫</a:t>
            </a:r>
            <a:endParaRPr lang="zh-TW" altLang="zh-TW" sz="2800" kern="100" dirty="0">
              <a:latin typeface="+mj-ea"/>
              <a:ea typeface="+mj-ea"/>
              <a:cs typeface="Times New Roman" panose="02020603050405020304" pitchFamily="18" charset="0"/>
            </a:endParaRPr>
          </a:p>
          <a:p>
            <a:pPr marL="464820" indent="-152400" algn="just">
              <a:spcAft>
                <a:spcPts val="0"/>
              </a:spcAft>
            </a:pPr>
            <a:r>
              <a:rPr lang="en-US" altLang="zh-TW" sz="2800" kern="100" dirty="0">
                <a:latin typeface="+mj-ea"/>
                <a:ea typeface="+mj-ea"/>
                <a:cs typeface="Times New Roman" panose="02020603050405020304" pitchFamily="18" charset="0"/>
              </a:rPr>
              <a:t>1.</a:t>
            </a:r>
            <a:r>
              <a:rPr lang="zh-TW" altLang="zh-TW" sz="2800" kern="100" dirty="0">
                <a:latin typeface="+mj-ea"/>
                <a:ea typeface="+mj-ea"/>
                <a:cs typeface="Times New Roman" panose="02020603050405020304" pitchFamily="18" charset="0"/>
              </a:rPr>
              <a:t>依文件薦派參加研習老師於研習結束後，請記得撰寫「教師研習心得</a:t>
            </a:r>
            <a:r>
              <a:rPr lang="zh-TW" altLang="zh-TW" sz="2800" kern="100" dirty="0" smtClean="0">
                <a:latin typeface="+mj-ea"/>
                <a:ea typeface="+mj-ea"/>
                <a:cs typeface="Times New Roman" panose="02020603050405020304" pitchFamily="18" charset="0"/>
              </a:rPr>
              <a:t>」</a:t>
            </a:r>
            <a:endParaRPr lang="en-US" altLang="zh-TW" sz="2800" kern="100" dirty="0" smtClean="0">
              <a:latin typeface="+mj-ea"/>
              <a:ea typeface="+mj-ea"/>
              <a:cs typeface="Times New Roman" panose="02020603050405020304" pitchFamily="18" charset="0"/>
            </a:endParaRPr>
          </a:p>
          <a:p>
            <a:pPr marL="464820" indent="-152400" algn="just">
              <a:spcAft>
                <a:spcPts val="0"/>
              </a:spcAft>
            </a:pPr>
            <a:endParaRPr lang="zh-TW" altLang="zh-TW" sz="2800" kern="100" dirty="0">
              <a:latin typeface="+mj-ea"/>
              <a:ea typeface="+mj-ea"/>
              <a:cs typeface="Times New Roman" panose="02020603050405020304" pitchFamily="18" charset="0"/>
            </a:endParaRPr>
          </a:p>
          <a:p>
            <a:r>
              <a:rPr lang="en-US" altLang="zh-TW" sz="2800" kern="100" dirty="0">
                <a:latin typeface="+mj-ea"/>
                <a:ea typeface="+mj-ea"/>
                <a:cs typeface="Times New Roman" panose="02020603050405020304" pitchFamily="18" charset="0"/>
              </a:rPr>
              <a:t> </a:t>
            </a:r>
            <a:r>
              <a:rPr lang="zh-TW" altLang="en-US" sz="2800" kern="100" dirty="0" smtClean="0">
                <a:latin typeface="+mj-ea"/>
                <a:ea typeface="+mj-ea"/>
                <a:cs typeface="Times New Roman" panose="02020603050405020304" pitchFamily="18" charset="0"/>
              </a:rPr>
              <a:t>    </a:t>
            </a:r>
            <a:r>
              <a:rPr lang="en-US" altLang="zh-TW" sz="2800" kern="100" dirty="0" smtClean="0">
                <a:latin typeface="+mj-ea"/>
                <a:ea typeface="+mj-ea"/>
                <a:cs typeface="Times New Roman" panose="02020603050405020304" pitchFamily="18" charset="0"/>
              </a:rPr>
              <a:t>2</a:t>
            </a:r>
            <a:r>
              <a:rPr lang="en-US" altLang="zh-TW" sz="2800" kern="100" dirty="0">
                <a:latin typeface="+mj-ea"/>
                <a:ea typeface="+mj-ea"/>
                <a:cs typeface="Times New Roman" panose="02020603050405020304" pitchFamily="18" charset="0"/>
              </a:rPr>
              <a:t>.</a:t>
            </a:r>
            <a:r>
              <a:rPr lang="zh-TW" altLang="zh-TW" sz="2800" kern="100" dirty="0">
                <a:latin typeface="+mj-ea"/>
                <a:ea typeface="+mj-ea"/>
                <a:cs typeface="Times New Roman" panose="02020603050405020304" pitchFamily="18" charset="0"/>
              </a:rPr>
              <a:t>「教師研習心得」</a:t>
            </a:r>
            <a:r>
              <a:rPr lang="zh-TW" altLang="zh-TW" sz="2800" b="1" kern="100" dirty="0">
                <a:latin typeface="+mj-ea"/>
                <a:ea typeface="+mj-ea"/>
                <a:cs typeface="Times New Roman" panose="02020603050405020304" pitchFamily="18" charset="0"/>
              </a:rPr>
              <a:t>」</a:t>
            </a:r>
            <a:r>
              <a:rPr lang="en-US" altLang="zh-TW" sz="2800" b="1" kern="100" dirty="0">
                <a:latin typeface="+mj-ea"/>
                <a:ea typeface="+mj-ea"/>
              </a:rPr>
              <a:t>→</a:t>
            </a:r>
            <a:r>
              <a:rPr lang="en-US" altLang="zh-TW" sz="2800" b="1" kern="100" dirty="0">
                <a:latin typeface="+mj-ea"/>
                <a:ea typeface="+mj-ea"/>
                <a:cs typeface="Times New Roman" panose="02020603050405020304" pitchFamily="18" charset="0"/>
              </a:rPr>
              <a:t> </a:t>
            </a:r>
            <a:r>
              <a:rPr lang="zh-TW" altLang="zh-TW" sz="2800" b="1" kern="100" dirty="0">
                <a:latin typeface="+mj-ea"/>
                <a:ea typeface="+mj-ea"/>
                <a:cs typeface="Times New Roman" panose="02020603050405020304" pitchFamily="18" charset="0"/>
              </a:rPr>
              <a:t>繳交業務組長核</a:t>
            </a:r>
            <a:r>
              <a:rPr lang="zh-TW" altLang="zh-TW" sz="2800" b="1" kern="100" dirty="0" smtClean="0">
                <a:latin typeface="+mj-ea"/>
                <a:ea typeface="+mj-ea"/>
                <a:cs typeface="Times New Roman" panose="02020603050405020304" pitchFamily="18" charset="0"/>
              </a:rPr>
              <a:t>閱</a:t>
            </a:r>
            <a:r>
              <a:rPr lang="zh-TW" altLang="en-US" sz="2800" b="1" kern="100" dirty="0" smtClean="0">
                <a:latin typeface="+mj-ea"/>
                <a:ea typeface="+mj-ea"/>
                <a:cs typeface="Times New Roman" panose="02020603050405020304" pitchFamily="18" charset="0"/>
              </a:rPr>
              <a:t>  </a:t>
            </a:r>
            <a:r>
              <a:rPr lang="en-US" altLang="zh-TW" sz="2800" b="1" kern="100" dirty="0" smtClean="0">
                <a:latin typeface="+mj-ea"/>
                <a:ea typeface="+mj-ea"/>
              </a:rPr>
              <a:t>→</a:t>
            </a:r>
            <a:r>
              <a:rPr lang="zh-TW" altLang="zh-TW" sz="2800" b="1" kern="100" dirty="0" smtClean="0">
                <a:latin typeface="+mj-ea"/>
                <a:ea typeface="+mj-ea"/>
                <a:cs typeface="Times New Roman" panose="02020603050405020304" pitchFamily="18" charset="0"/>
              </a:rPr>
              <a:t>教學</a:t>
            </a:r>
            <a:r>
              <a:rPr lang="zh-TW" altLang="zh-TW" sz="2800" b="1" kern="100" dirty="0">
                <a:latin typeface="+mj-ea"/>
                <a:ea typeface="+mj-ea"/>
                <a:cs typeface="Times New Roman" panose="02020603050405020304" pitchFamily="18" charset="0"/>
              </a:rPr>
              <a:t>組</a:t>
            </a:r>
            <a:endParaRPr lang="zh-TW" altLang="en-US" sz="2800" dirty="0">
              <a:latin typeface="+mj-ea"/>
              <a:ea typeface="+mj-ea"/>
            </a:endParaRPr>
          </a:p>
        </p:txBody>
      </p:sp>
      <p:grpSp>
        <p:nvGrpSpPr>
          <p:cNvPr id="4" name="群組 3"/>
          <p:cNvGrpSpPr/>
          <p:nvPr/>
        </p:nvGrpSpPr>
        <p:grpSpPr>
          <a:xfrm>
            <a:off x="7578559" y="120054"/>
            <a:ext cx="1385679" cy="684523"/>
            <a:chOff x="7434793" y="296206"/>
            <a:chExt cx="1385679" cy="684523"/>
          </a:xfrm>
        </p:grpSpPr>
        <p:pic>
          <p:nvPicPr>
            <p:cNvPr id="5" name="圖片 4" descr="C:\Users\輔導主任\Desktop\1.jpg"/>
            <p:cNvPicPr/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6992"/>
            <a:stretch/>
          </p:blipFill>
          <p:spPr bwMode="auto">
            <a:xfrm>
              <a:off x="8207190" y="296206"/>
              <a:ext cx="613282" cy="547414"/>
            </a:xfrm>
            <a:prstGeom prst="round2DiagRect">
              <a:avLst>
                <a:gd name="adj1" fmla="val 47091"/>
                <a:gd name="adj2" fmla="val 0"/>
              </a:avLst>
            </a:prstGeom>
            <a:ln w="57150" cap="sq">
              <a:solidFill>
                <a:srgbClr val="FFFFFF"/>
              </a:solidFill>
              <a:miter lim="800000"/>
            </a:ln>
            <a:effectLst>
              <a:outerShdw blurRad="254000" algn="tl" rotWithShape="0">
                <a:srgbClr val="000000">
                  <a:alpha val="43000"/>
                </a:srgbClr>
              </a:outerShdw>
            </a:effectLst>
          </p:spPr>
        </p:pic>
        <p:pic>
          <p:nvPicPr>
            <p:cNvPr id="6" name="圖片 5" descr="C:\Users\輔導主任\Desktop\1.jpg"/>
            <p:cNvPicPr/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6992"/>
            <a:stretch/>
          </p:blipFill>
          <p:spPr bwMode="auto">
            <a:xfrm flipH="1">
              <a:off x="7434793" y="373593"/>
              <a:ext cx="778761" cy="607136"/>
            </a:xfrm>
            <a:prstGeom prst="round2DiagRect">
              <a:avLst>
                <a:gd name="adj1" fmla="val 50000"/>
                <a:gd name="adj2" fmla="val 0"/>
              </a:avLst>
            </a:prstGeom>
            <a:ln w="57150" cap="sq">
              <a:solidFill>
                <a:srgbClr val="FFFFFF"/>
              </a:solidFill>
              <a:miter lim="800000"/>
            </a:ln>
            <a:effectLst>
              <a:outerShdw blurRad="254000" algn="tl" rotWithShape="0">
                <a:srgbClr val="000000">
                  <a:alpha val="43000"/>
                </a:srgbClr>
              </a:outerShdw>
            </a:effectLst>
          </p:spPr>
        </p:pic>
      </p:grpSp>
    </p:spTree>
    <p:extLst>
      <p:ext uri="{BB962C8B-B14F-4D97-AF65-F5344CB8AC3E}">
        <p14:creationId xmlns:p14="http://schemas.microsoft.com/office/powerpoint/2010/main" val="37407308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331640" y="620688"/>
            <a:ext cx="7346776" cy="572642"/>
          </a:xfrm>
          <a:solidFill>
            <a:srgbClr val="FFFF00"/>
          </a:solidFill>
        </p:spPr>
        <p:txBody>
          <a:bodyPr>
            <a:noAutofit/>
          </a:bodyPr>
          <a:lstStyle/>
          <a:p>
            <a:r>
              <a:rPr lang="zh-TW" altLang="zh-TW" b="1" dirty="0">
                <a:solidFill>
                  <a:srgbClr val="FF0000"/>
                </a:solidFill>
                <a:latin typeface="微軟正黑體" panose="020B0604030504040204" pitchFamily="34" charset="-120"/>
              </a:rPr>
              <a:t>貳、轉知事項</a:t>
            </a:r>
            <a:r>
              <a:rPr lang="en-US" altLang="zh-TW" b="1" dirty="0">
                <a:solidFill>
                  <a:srgbClr val="FF0000"/>
                </a:solidFill>
                <a:latin typeface="微軟正黑體" panose="020B0604030504040204" pitchFamily="34" charset="-120"/>
              </a:rPr>
              <a:t>    </a:t>
            </a:r>
            <a:r>
              <a:rPr lang="en-US" altLang="zh-TW" b="1" dirty="0" smtClean="0">
                <a:solidFill>
                  <a:srgbClr val="FF0000"/>
                </a:solidFill>
                <a:latin typeface="微軟正黑體" panose="020B0604030504040204" pitchFamily="34" charset="-120"/>
              </a:rPr>
              <a:t>                   </a:t>
            </a:r>
            <a:r>
              <a:rPr lang="zh-TW" altLang="en-US" b="1" dirty="0" smtClean="0">
                <a:solidFill>
                  <a:srgbClr val="FF0000"/>
                </a:solidFill>
                <a:latin typeface="微軟正黑體" panose="020B0604030504040204" pitchFamily="34" charset="-120"/>
              </a:rPr>
              <a:t>        </a:t>
            </a:r>
            <a:r>
              <a:rPr lang="en-US" altLang="zh-TW" sz="3200" b="1" dirty="0" smtClean="0">
                <a:solidFill>
                  <a:srgbClr val="FF0000"/>
                </a:solidFill>
                <a:latin typeface="微軟正黑體" panose="020B0604030504040204" pitchFamily="34" charset="-120"/>
              </a:rPr>
              <a:t>7</a:t>
            </a:r>
            <a:endParaRPr lang="zh-TW" altLang="en-US" sz="3200" dirty="0"/>
          </a:p>
        </p:txBody>
      </p:sp>
      <p:sp>
        <p:nvSpPr>
          <p:cNvPr id="3" name="矩形 2"/>
          <p:cNvSpPr/>
          <p:nvPr/>
        </p:nvSpPr>
        <p:spPr>
          <a:xfrm>
            <a:off x="993726" y="1318022"/>
            <a:ext cx="7634808" cy="55399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" indent="6350" algn="just">
              <a:spcAft>
                <a:spcPts val="0"/>
              </a:spcAft>
            </a:pPr>
            <a:r>
              <a:rPr lang="zh-TW" altLang="zh-TW" sz="2000" b="1" kern="100" dirty="0">
                <a:latin typeface="+mj-ea"/>
                <a:ea typeface="+mj-ea"/>
                <a:cs typeface="Times New Roman" panose="02020603050405020304" pitchFamily="18" charset="0"/>
              </a:rPr>
              <a:t>六、課表及調課</a:t>
            </a:r>
            <a:endParaRPr lang="zh-TW" altLang="zh-TW" sz="2000" kern="100" dirty="0">
              <a:latin typeface="+mj-ea"/>
              <a:ea typeface="+mj-ea"/>
              <a:cs typeface="Times New Roman" panose="02020603050405020304" pitchFamily="18" charset="0"/>
            </a:endParaRPr>
          </a:p>
          <a:p>
            <a:pPr indent="-44450" algn="just">
              <a:spcAft>
                <a:spcPts val="0"/>
              </a:spcAft>
            </a:pPr>
            <a:r>
              <a:rPr lang="en-US" altLang="zh-TW" sz="2000" b="1" kern="100" dirty="0">
                <a:latin typeface="+mj-ea"/>
                <a:ea typeface="+mj-ea"/>
                <a:cs typeface="Times New Roman" panose="02020603050405020304" pitchFamily="18" charset="0"/>
              </a:rPr>
              <a:t>    </a:t>
            </a:r>
            <a:r>
              <a:rPr lang="en-US" altLang="zh-TW" sz="2000" kern="100" dirty="0">
                <a:latin typeface="+mj-ea"/>
                <a:ea typeface="+mj-ea"/>
                <a:cs typeface="Times New Roman" panose="02020603050405020304" pitchFamily="18" charset="0"/>
              </a:rPr>
              <a:t>1.</a:t>
            </a:r>
            <a:r>
              <a:rPr lang="zh-TW" altLang="zh-TW" sz="2000" kern="100" dirty="0">
                <a:latin typeface="+mj-ea"/>
                <a:ea typeface="+mj-ea"/>
                <a:cs typeface="Times New Roman" panose="02020603050405020304" pitchFamily="18" charset="0"/>
              </a:rPr>
              <a:t>調課日期</a:t>
            </a:r>
            <a:r>
              <a:rPr lang="en-US" altLang="zh-TW" sz="2000" kern="100" dirty="0">
                <a:latin typeface="+mj-ea"/>
                <a:ea typeface="+mj-ea"/>
                <a:cs typeface="Times New Roman" panose="02020603050405020304" pitchFamily="18" charset="0"/>
              </a:rPr>
              <a:t>:</a:t>
            </a:r>
            <a:r>
              <a:rPr lang="en-US" altLang="zh-TW" sz="2000" b="1" kern="100" dirty="0">
                <a:solidFill>
                  <a:srgbClr val="C00000"/>
                </a:solidFill>
                <a:latin typeface="+mj-ea"/>
                <a:ea typeface="+mj-ea"/>
                <a:cs typeface="Times New Roman" panose="02020603050405020304" pitchFamily="18" charset="0"/>
              </a:rPr>
              <a:t>8</a:t>
            </a:r>
            <a:r>
              <a:rPr lang="zh-TW" altLang="zh-TW" sz="2000" b="1" kern="100" dirty="0">
                <a:solidFill>
                  <a:srgbClr val="C00000"/>
                </a:solidFill>
                <a:latin typeface="+mj-ea"/>
                <a:ea typeface="+mj-ea"/>
                <a:cs typeface="Times New Roman" panose="02020603050405020304" pitchFamily="18" charset="0"/>
              </a:rPr>
              <a:t>月</a:t>
            </a:r>
            <a:r>
              <a:rPr lang="en-US" altLang="zh-TW" sz="2000" b="1" kern="100" dirty="0">
                <a:solidFill>
                  <a:srgbClr val="C00000"/>
                </a:solidFill>
                <a:latin typeface="+mj-ea"/>
                <a:ea typeface="+mj-ea"/>
                <a:cs typeface="Times New Roman" panose="02020603050405020304" pitchFamily="18" charset="0"/>
              </a:rPr>
              <a:t>26</a:t>
            </a:r>
            <a:r>
              <a:rPr lang="zh-TW" altLang="zh-TW" sz="2000" b="1" kern="100" dirty="0">
                <a:solidFill>
                  <a:srgbClr val="C00000"/>
                </a:solidFill>
                <a:latin typeface="+mj-ea"/>
                <a:ea typeface="+mj-ea"/>
                <a:cs typeface="Times New Roman" panose="02020603050405020304" pitchFamily="18" charset="0"/>
              </a:rPr>
              <a:t>日</a:t>
            </a:r>
            <a:r>
              <a:rPr lang="en-US" altLang="zh-TW" sz="2000" b="1" kern="100" dirty="0">
                <a:solidFill>
                  <a:srgbClr val="C00000"/>
                </a:solidFill>
                <a:latin typeface="+mj-ea"/>
                <a:ea typeface="+mj-ea"/>
                <a:cs typeface="Times New Roman" panose="02020603050405020304" pitchFamily="18" charset="0"/>
              </a:rPr>
              <a:t>(</a:t>
            </a:r>
            <a:r>
              <a:rPr lang="zh-TW" altLang="zh-TW" sz="2000" b="1" kern="100" dirty="0">
                <a:solidFill>
                  <a:srgbClr val="C00000"/>
                </a:solidFill>
                <a:latin typeface="+mj-ea"/>
                <a:ea typeface="+mj-ea"/>
                <a:cs typeface="Times New Roman" panose="02020603050405020304" pitchFamily="18" charset="0"/>
              </a:rPr>
              <a:t>週一</a:t>
            </a:r>
            <a:r>
              <a:rPr lang="en-US" altLang="zh-TW" sz="2000" b="1" kern="100" dirty="0">
                <a:solidFill>
                  <a:srgbClr val="C00000"/>
                </a:solidFill>
                <a:latin typeface="+mj-ea"/>
                <a:ea typeface="+mj-ea"/>
                <a:cs typeface="Times New Roman" panose="02020603050405020304" pitchFamily="18" charset="0"/>
              </a:rPr>
              <a:t>)</a:t>
            </a:r>
            <a:r>
              <a:rPr lang="zh-TW" altLang="zh-TW" sz="2000" b="1" kern="100" dirty="0">
                <a:solidFill>
                  <a:srgbClr val="C00000"/>
                </a:solidFill>
                <a:latin typeface="+mj-ea"/>
                <a:ea typeface="+mj-ea"/>
                <a:cs typeface="Times New Roman" panose="02020603050405020304" pitchFamily="18" charset="0"/>
              </a:rPr>
              <a:t>至</a:t>
            </a:r>
            <a:r>
              <a:rPr lang="en-US" altLang="zh-TW" sz="2000" b="1" kern="100" dirty="0">
                <a:solidFill>
                  <a:srgbClr val="C00000"/>
                </a:solidFill>
                <a:latin typeface="+mj-ea"/>
                <a:ea typeface="+mj-ea"/>
                <a:cs typeface="Times New Roman" panose="02020603050405020304" pitchFamily="18" charset="0"/>
              </a:rPr>
              <a:t>8</a:t>
            </a:r>
            <a:r>
              <a:rPr lang="zh-TW" altLang="zh-TW" sz="2000" b="1" kern="100" dirty="0" smtClean="0">
                <a:solidFill>
                  <a:srgbClr val="C00000"/>
                </a:solidFill>
                <a:latin typeface="+mj-ea"/>
                <a:ea typeface="+mj-ea"/>
                <a:cs typeface="Times New Roman" panose="02020603050405020304" pitchFamily="18" charset="0"/>
              </a:rPr>
              <a:t>月</a:t>
            </a:r>
            <a:r>
              <a:rPr lang="en-US" altLang="zh-TW" sz="2000" b="1" kern="100" dirty="0" smtClean="0">
                <a:solidFill>
                  <a:srgbClr val="C00000"/>
                </a:solidFill>
                <a:latin typeface="+mj-ea"/>
                <a:ea typeface="+mj-ea"/>
                <a:cs typeface="Times New Roman" panose="02020603050405020304" pitchFamily="18" charset="0"/>
              </a:rPr>
              <a:t>29</a:t>
            </a:r>
            <a:r>
              <a:rPr lang="zh-TW" altLang="zh-TW" sz="2000" b="1" kern="100" dirty="0" smtClean="0">
                <a:solidFill>
                  <a:srgbClr val="C00000"/>
                </a:solidFill>
                <a:latin typeface="+mj-ea"/>
                <a:ea typeface="+mj-ea"/>
                <a:cs typeface="Times New Roman" panose="02020603050405020304" pitchFamily="18" charset="0"/>
              </a:rPr>
              <a:t>日</a:t>
            </a:r>
            <a:r>
              <a:rPr lang="en-US" altLang="zh-TW" sz="2000" b="1" kern="100" dirty="0">
                <a:solidFill>
                  <a:srgbClr val="C00000"/>
                </a:solidFill>
                <a:latin typeface="+mj-ea"/>
                <a:ea typeface="+mj-ea"/>
                <a:cs typeface="Times New Roman" panose="02020603050405020304" pitchFamily="18" charset="0"/>
              </a:rPr>
              <a:t>(</a:t>
            </a:r>
            <a:r>
              <a:rPr lang="zh-TW" altLang="zh-TW" sz="2000" b="1" kern="100" dirty="0">
                <a:solidFill>
                  <a:srgbClr val="C00000"/>
                </a:solidFill>
                <a:latin typeface="+mj-ea"/>
                <a:ea typeface="+mj-ea"/>
                <a:cs typeface="Times New Roman" panose="02020603050405020304" pitchFamily="18" charset="0"/>
              </a:rPr>
              <a:t>週四</a:t>
            </a:r>
            <a:r>
              <a:rPr lang="en-US" altLang="zh-TW" sz="2000" b="1" kern="100" dirty="0">
                <a:solidFill>
                  <a:srgbClr val="C00000"/>
                </a:solidFill>
                <a:latin typeface="+mj-ea"/>
                <a:ea typeface="+mj-ea"/>
                <a:cs typeface="Times New Roman" panose="02020603050405020304" pitchFamily="18" charset="0"/>
              </a:rPr>
              <a:t>)</a:t>
            </a:r>
            <a:r>
              <a:rPr lang="zh-TW" altLang="zh-TW" sz="2000" b="1" kern="100" dirty="0">
                <a:solidFill>
                  <a:srgbClr val="C00000"/>
                </a:solidFill>
                <a:latin typeface="+mj-ea"/>
                <a:ea typeface="+mj-ea"/>
                <a:cs typeface="Times New Roman" panose="02020603050405020304" pitchFamily="18" charset="0"/>
              </a:rPr>
              <a:t>下午</a:t>
            </a:r>
            <a:r>
              <a:rPr lang="en-US" altLang="zh-TW" sz="2000" b="1" kern="100" dirty="0">
                <a:solidFill>
                  <a:srgbClr val="C00000"/>
                </a:solidFill>
                <a:latin typeface="+mj-ea"/>
                <a:ea typeface="+mj-ea"/>
                <a:cs typeface="Times New Roman" panose="02020603050405020304" pitchFamily="18" charset="0"/>
              </a:rPr>
              <a:t>4:00</a:t>
            </a:r>
            <a:r>
              <a:rPr lang="zh-TW" altLang="zh-TW" sz="2000" b="1" kern="100" dirty="0">
                <a:solidFill>
                  <a:srgbClr val="C00000"/>
                </a:solidFill>
                <a:latin typeface="+mj-ea"/>
                <a:ea typeface="+mj-ea"/>
                <a:cs typeface="Times New Roman" panose="02020603050405020304" pitchFamily="18" charset="0"/>
              </a:rPr>
              <a:t>整</a:t>
            </a:r>
            <a:endParaRPr lang="zh-TW" altLang="zh-TW" sz="2000" kern="100" dirty="0">
              <a:solidFill>
                <a:srgbClr val="C00000"/>
              </a:solidFill>
              <a:latin typeface="+mj-ea"/>
              <a:ea typeface="+mj-ea"/>
              <a:cs typeface="Times New Roman" panose="02020603050405020304" pitchFamily="18" charset="0"/>
            </a:endParaRPr>
          </a:p>
          <a:p>
            <a:pPr marL="379730" indent="-152400">
              <a:spcAft>
                <a:spcPts val="0"/>
              </a:spcAft>
            </a:pPr>
            <a:r>
              <a:rPr lang="en-US" altLang="zh-TW" sz="2000" kern="100" dirty="0">
                <a:latin typeface="+mj-ea"/>
                <a:ea typeface="+mj-ea"/>
                <a:cs typeface="Times New Roman" panose="02020603050405020304" pitchFamily="18" charset="0"/>
              </a:rPr>
              <a:t> 2.</a:t>
            </a:r>
            <a:r>
              <a:rPr lang="zh-TW" altLang="zh-TW" sz="2000" kern="100" dirty="0">
                <a:latin typeface="+mj-ea"/>
                <a:ea typeface="+mj-ea"/>
                <a:cs typeface="Times New Roman" panose="02020603050405020304" pitchFamily="18" charset="0"/>
              </a:rPr>
              <a:t>欲調動課表之教師，請先至教學組拿取「</a:t>
            </a:r>
            <a:r>
              <a:rPr lang="zh-TW" altLang="zh-TW" sz="2000" b="1" kern="100" dirty="0">
                <a:latin typeface="+mj-ea"/>
                <a:ea typeface="+mj-ea"/>
                <a:cs typeface="Times New Roman" panose="02020603050405020304" pitchFamily="18" charset="0"/>
              </a:rPr>
              <a:t>課表調動申請單」</a:t>
            </a:r>
            <a:r>
              <a:rPr lang="zh-TW" altLang="zh-TW" sz="2000" kern="100" dirty="0">
                <a:latin typeface="+mj-ea"/>
                <a:ea typeface="+mj-ea"/>
                <a:cs typeface="Times New Roman" panose="02020603050405020304" pitchFamily="18" charset="0"/>
              </a:rPr>
              <a:t>，並經雙方當事人在申請單上簽名確認後，再交回教務處</a:t>
            </a:r>
            <a:r>
              <a:rPr lang="zh-TW" altLang="zh-TW" sz="2000" b="1" u="sng" kern="100" dirty="0">
                <a:latin typeface="+mj-ea"/>
                <a:ea typeface="+mj-ea"/>
                <a:cs typeface="Times New Roman" panose="02020603050405020304" pitchFamily="18" charset="0"/>
              </a:rPr>
              <a:t>淑婉</a:t>
            </a:r>
            <a:r>
              <a:rPr lang="zh-TW" altLang="zh-TW" sz="2000" kern="100" dirty="0">
                <a:latin typeface="+mj-ea"/>
                <a:ea typeface="+mj-ea"/>
                <a:cs typeface="Times New Roman" panose="02020603050405020304" pitchFamily="18" charset="0"/>
              </a:rPr>
              <a:t>老師處。</a:t>
            </a:r>
          </a:p>
          <a:p>
            <a:r>
              <a:rPr lang="en-US" altLang="zh-TW" sz="2000" kern="100" dirty="0" smtClean="0">
                <a:latin typeface="+mj-ea"/>
                <a:ea typeface="+mj-ea"/>
                <a:cs typeface="Times New Roman" panose="02020603050405020304" pitchFamily="18" charset="0"/>
              </a:rPr>
              <a:t> 3.</a:t>
            </a:r>
            <a:r>
              <a:rPr lang="zh-TW" altLang="zh-TW" sz="2000" b="1" u="sng" kern="100" dirty="0" smtClean="0">
                <a:latin typeface="+mj-ea"/>
                <a:ea typeface="+mj-ea"/>
                <a:cs typeface="Times New Roman" panose="02020603050405020304" pitchFamily="18" charset="0"/>
              </a:rPr>
              <a:t>不接受調課時段</a:t>
            </a:r>
            <a:r>
              <a:rPr lang="zh-TW" altLang="en-US" sz="2000" b="1" u="sng" kern="100" dirty="0" smtClean="0">
                <a:latin typeface="+mj-ea"/>
                <a:ea typeface="+mj-ea"/>
                <a:cs typeface="Times New Roman" panose="02020603050405020304" pitchFamily="18" charset="0"/>
              </a:rPr>
              <a:t>如下</a:t>
            </a:r>
            <a:r>
              <a:rPr lang="en-US" altLang="zh-TW" sz="2000" b="1" u="sng" kern="100" dirty="0" smtClean="0">
                <a:latin typeface="+mj-ea"/>
                <a:ea typeface="+mj-ea"/>
                <a:cs typeface="Times New Roman" panose="02020603050405020304" pitchFamily="18" charset="0"/>
              </a:rPr>
              <a:t>:</a:t>
            </a:r>
          </a:p>
          <a:p>
            <a:r>
              <a:rPr lang="en-US" altLang="zh-TW" dirty="0" smtClean="0"/>
              <a:t>(1</a:t>
            </a:r>
            <a:r>
              <a:rPr lang="en-US" altLang="zh-TW" dirty="0"/>
              <a:t>)</a:t>
            </a:r>
            <a:r>
              <a:rPr lang="zh-TW" altLang="zh-TW" dirty="0"/>
              <a:t>九年級數理分組時間</a:t>
            </a:r>
            <a:r>
              <a:rPr lang="en-US" altLang="zh-TW" dirty="0"/>
              <a:t>(</a:t>
            </a:r>
            <a:r>
              <a:rPr lang="zh-TW" altLang="zh-TW" b="1" dirty="0"/>
              <a:t>一</a:t>
            </a:r>
            <a:r>
              <a:rPr lang="en-US" altLang="zh-TW" b="1" dirty="0"/>
              <a:t>1.2.3.</a:t>
            </a:r>
            <a:r>
              <a:rPr lang="zh-TW" altLang="zh-TW" b="1" dirty="0"/>
              <a:t>節、二</a:t>
            </a:r>
            <a:r>
              <a:rPr lang="en-US" altLang="zh-TW" b="1" dirty="0"/>
              <a:t>3.4</a:t>
            </a:r>
            <a:r>
              <a:rPr lang="zh-TW" altLang="zh-TW" b="1" dirty="0"/>
              <a:t>節、三</a:t>
            </a:r>
            <a:r>
              <a:rPr lang="en-US" altLang="zh-TW" b="1" dirty="0"/>
              <a:t>5.6.7</a:t>
            </a:r>
            <a:r>
              <a:rPr lang="zh-TW" altLang="zh-TW" b="1" dirty="0"/>
              <a:t>節、四</a:t>
            </a:r>
            <a:r>
              <a:rPr lang="en-US" altLang="zh-TW" b="1" dirty="0"/>
              <a:t>1.23.</a:t>
            </a:r>
            <a:r>
              <a:rPr lang="zh-TW" altLang="zh-TW" b="1" dirty="0"/>
              <a:t>節、五</a:t>
            </a:r>
            <a:r>
              <a:rPr lang="en-US" altLang="zh-TW" b="1" dirty="0"/>
              <a:t>5.6.7</a:t>
            </a:r>
            <a:r>
              <a:rPr lang="zh-TW" altLang="zh-TW" b="1" dirty="0"/>
              <a:t>節</a:t>
            </a:r>
            <a:r>
              <a:rPr lang="en-US" altLang="zh-TW" b="1" dirty="0" smtClean="0"/>
              <a:t>)</a:t>
            </a:r>
          </a:p>
          <a:p>
            <a:endParaRPr lang="zh-TW" altLang="zh-TW" dirty="0"/>
          </a:p>
          <a:p>
            <a:r>
              <a:rPr lang="en-US" altLang="zh-TW" dirty="0"/>
              <a:t>(2)</a:t>
            </a:r>
            <a:r>
              <a:rPr lang="zh-TW" altLang="zh-TW" b="1" dirty="0"/>
              <a:t>藝才</a:t>
            </a:r>
            <a:r>
              <a:rPr lang="en-US" altLang="zh-TW" b="1" dirty="0"/>
              <a:t>(</a:t>
            </a:r>
            <a:r>
              <a:rPr lang="zh-TW" altLang="zh-TW" b="1" dirty="0"/>
              <a:t>美、舞</a:t>
            </a:r>
            <a:r>
              <a:rPr lang="en-US" altLang="zh-TW" b="1" dirty="0"/>
              <a:t>)</a:t>
            </a:r>
            <a:r>
              <a:rPr lang="zh-TW" altLang="zh-TW" b="1" dirty="0"/>
              <a:t>、體育、學習中心</a:t>
            </a:r>
            <a:r>
              <a:rPr lang="zh-TW" altLang="zh-TW" dirty="0"/>
              <a:t>區段排課時間</a:t>
            </a:r>
          </a:p>
          <a:p>
            <a:r>
              <a:rPr lang="en-US" altLang="zh-TW" dirty="0"/>
              <a:t>  </a:t>
            </a:r>
            <a:r>
              <a:rPr lang="en-US" altLang="zh-TW" dirty="0" smtClean="0"/>
              <a:t>1.</a:t>
            </a:r>
            <a:r>
              <a:rPr lang="zh-TW" altLang="zh-TW" dirty="0" smtClean="0"/>
              <a:t>星期五</a:t>
            </a:r>
            <a:r>
              <a:rPr lang="en-US" altLang="zh-TW" dirty="0"/>
              <a:t>3~4</a:t>
            </a:r>
            <a:r>
              <a:rPr lang="zh-TW" altLang="zh-TW" dirty="0"/>
              <a:t>節</a:t>
            </a:r>
            <a:r>
              <a:rPr lang="en-US" altLang="zh-TW" dirty="0"/>
              <a:t>-</a:t>
            </a:r>
            <a:r>
              <a:rPr lang="zh-TW" altLang="zh-TW" dirty="0"/>
              <a:t>課發及核心小組</a:t>
            </a:r>
            <a:r>
              <a:rPr lang="zh-TW" altLang="zh-TW" dirty="0" smtClean="0"/>
              <a:t>會議</a:t>
            </a:r>
            <a:endParaRPr lang="en-US" altLang="zh-TW" dirty="0" smtClean="0"/>
          </a:p>
          <a:p>
            <a:endParaRPr lang="zh-TW" altLang="zh-TW" dirty="0"/>
          </a:p>
          <a:p>
            <a:r>
              <a:rPr lang="en-US" altLang="zh-TW" dirty="0"/>
              <a:t> </a:t>
            </a:r>
            <a:r>
              <a:rPr lang="zh-TW" altLang="en-US" dirty="0" smtClean="0"/>
              <a:t> </a:t>
            </a:r>
            <a:r>
              <a:rPr lang="en-US" altLang="zh-TW" dirty="0" smtClean="0"/>
              <a:t>2. </a:t>
            </a:r>
            <a:r>
              <a:rPr lang="zh-TW" altLang="zh-TW" dirty="0"/>
              <a:t>備課日所發之課表，實施日期自</a:t>
            </a:r>
            <a:r>
              <a:rPr lang="en-US" altLang="zh-TW" dirty="0"/>
              <a:t>108</a:t>
            </a:r>
            <a:r>
              <a:rPr lang="zh-TW" altLang="zh-TW" dirty="0"/>
              <a:t>年</a:t>
            </a:r>
            <a:r>
              <a:rPr lang="en-US" altLang="zh-TW" dirty="0"/>
              <a:t>8</a:t>
            </a:r>
            <a:r>
              <a:rPr lang="zh-TW" altLang="zh-TW" dirty="0"/>
              <a:t>月</a:t>
            </a:r>
            <a:r>
              <a:rPr lang="en-US" altLang="zh-TW" dirty="0"/>
              <a:t>30</a:t>
            </a:r>
            <a:r>
              <a:rPr lang="zh-TW" altLang="zh-TW" dirty="0"/>
              <a:t>日</a:t>
            </a:r>
            <a:r>
              <a:rPr lang="en-US" altLang="zh-TW" b="1" dirty="0"/>
              <a:t>(</a:t>
            </a:r>
            <a:r>
              <a:rPr lang="zh-TW" altLang="zh-TW" b="1" dirty="0"/>
              <a:t>週五</a:t>
            </a:r>
            <a:r>
              <a:rPr lang="en-US" altLang="zh-TW" b="1" dirty="0" smtClean="0"/>
              <a:t>)</a:t>
            </a:r>
            <a:r>
              <a:rPr lang="zh-TW" altLang="en-US" b="1" dirty="0" smtClean="0"/>
              <a:t>止</a:t>
            </a:r>
            <a:endParaRPr lang="en-US" altLang="zh-TW" b="1" dirty="0" smtClean="0"/>
          </a:p>
          <a:p>
            <a:r>
              <a:rPr lang="en-US" altLang="zh-TW" b="1" dirty="0"/>
              <a:t> </a:t>
            </a:r>
            <a:r>
              <a:rPr lang="en-US" altLang="zh-TW" b="1" dirty="0" smtClean="0"/>
              <a:t>   </a:t>
            </a:r>
            <a:r>
              <a:rPr lang="zh-TW" altLang="zh-TW" dirty="0" smtClean="0"/>
              <a:t> </a:t>
            </a:r>
            <a:r>
              <a:rPr lang="en-US" altLang="zh-TW" dirty="0" smtClean="0"/>
              <a:t> </a:t>
            </a:r>
            <a:r>
              <a:rPr lang="en-US" altLang="zh-TW" b="1" dirty="0" smtClean="0"/>
              <a:t>9</a:t>
            </a:r>
            <a:r>
              <a:rPr lang="zh-TW" altLang="zh-TW" b="1" dirty="0" smtClean="0"/>
              <a:t>月</a:t>
            </a:r>
            <a:r>
              <a:rPr lang="en-US" altLang="zh-TW" b="1" dirty="0" smtClean="0"/>
              <a:t>2</a:t>
            </a:r>
            <a:r>
              <a:rPr lang="zh-TW" altLang="zh-TW" b="1" dirty="0" smtClean="0"/>
              <a:t>日</a:t>
            </a:r>
            <a:r>
              <a:rPr lang="en-US" altLang="zh-TW" b="1" dirty="0"/>
              <a:t>(</a:t>
            </a:r>
            <a:r>
              <a:rPr lang="zh-TW" altLang="zh-TW" b="1" dirty="0"/>
              <a:t>一</a:t>
            </a:r>
            <a:r>
              <a:rPr lang="en-US" altLang="zh-TW" b="1" dirty="0"/>
              <a:t>)</a:t>
            </a:r>
            <a:r>
              <a:rPr lang="zh-TW" altLang="zh-TW" dirty="0"/>
              <a:t>起一律依更新課表上課</a:t>
            </a:r>
            <a:r>
              <a:rPr lang="zh-TW" altLang="zh-TW" dirty="0" smtClean="0"/>
              <a:t>。</a:t>
            </a:r>
            <a:endParaRPr lang="en-US" altLang="zh-TW" dirty="0" smtClean="0"/>
          </a:p>
          <a:p>
            <a:endParaRPr lang="zh-TW" altLang="zh-TW" dirty="0"/>
          </a:p>
          <a:p>
            <a:r>
              <a:rPr lang="en-US" altLang="zh-TW" dirty="0"/>
              <a:t> </a:t>
            </a:r>
            <a:r>
              <a:rPr lang="en-US" altLang="zh-TW" dirty="0" smtClean="0"/>
              <a:t>3.</a:t>
            </a:r>
            <a:r>
              <a:rPr lang="zh-TW" altLang="zh-TW" dirty="0" smtClean="0"/>
              <a:t>請</a:t>
            </a:r>
            <a:r>
              <a:rPr lang="zh-TW" altLang="zh-TW" dirty="0"/>
              <a:t>老師按課表上課，因事、病假需調、補課者，請親自填寫調、補課單並送交</a:t>
            </a:r>
            <a:r>
              <a:rPr lang="zh-TW" altLang="zh-TW" u="sng" dirty="0"/>
              <a:t>嘉惠</a:t>
            </a:r>
            <a:r>
              <a:rPr lang="zh-TW" altLang="zh-TW" dirty="0"/>
              <a:t>小姐，</a:t>
            </a:r>
            <a:r>
              <a:rPr lang="zh-TW" altLang="zh-TW" b="1" u="sng" dirty="0"/>
              <a:t>切勿私底下調課</a:t>
            </a:r>
            <a:r>
              <a:rPr lang="zh-TW" altLang="zh-TW" dirty="0"/>
              <a:t>。</a:t>
            </a:r>
          </a:p>
          <a:p>
            <a:endParaRPr lang="en-US" altLang="zh-TW" b="1" u="sng" kern="100" dirty="0" smtClean="0">
              <a:latin typeface="Calibri" panose="020F0502020204030204" pitchFamily="34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endParaRPr lang="zh-TW" altLang="en-US" dirty="0"/>
          </a:p>
        </p:txBody>
      </p:sp>
      <p:grpSp>
        <p:nvGrpSpPr>
          <p:cNvPr id="4" name="群組 3"/>
          <p:cNvGrpSpPr/>
          <p:nvPr/>
        </p:nvGrpSpPr>
        <p:grpSpPr>
          <a:xfrm>
            <a:off x="7524328" y="60692"/>
            <a:ext cx="1385679" cy="684523"/>
            <a:chOff x="7434793" y="296206"/>
            <a:chExt cx="1385679" cy="684523"/>
          </a:xfrm>
        </p:grpSpPr>
        <p:pic>
          <p:nvPicPr>
            <p:cNvPr id="5" name="圖片 4" descr="C:\Users\輔導主任\Desktop\1.jpg"/>
            <p:cNvPicPr/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6992"/>
            <a:stretch/>
          </p:blipFill>
          <p:spPr bwMode="auto">
            <a:xfrm>
              <a:off x="8207190" y="296206"/>
              <a:ext cx="613282" cy="547414"/>
            </a:xfrm>
            <a:prstGeom prst="round2DiagRect">
              <a:avLst>
                <a:gd name="adj1" fmla="val 47091"/>
                <a:gd name="adj2" fmla="val 0"/>
              </a:avLst>
            </a:prstGeom>
            <a:ln w="57150" cap="sq">
              <a:solidFill>
                <a:srgbClr val="FFFFFF"/>
              </a:solidFill>
              <a:miter lim="800000"/>
            </a:ln>
            <a:effectLst>
              <a:outerShdw blurRad="254000" algn="tl" rotWithShape="0">
                <a:srgbClr val="000000">
                  <a:alpha val="43000"/>
                </a:srgbClr>
              </a:outerShdw>
            </a:effectLst>
          </p:spPr>
        </p:pic>
        <p:pic>
          <p:nvPicPr>
            <p:cNvPr id="6" name="圖片 5" descr="C:\Users\輔導主任\Desktop\1.jpg"/>
            <p:cNvPicPr/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6992"/>
            <a:stretch/>
          </p:blipFill>
          <p:spPr bwMode="auto">
            <a:xfrm flipH="1">
              <a:off x="7434793" y="373593"/>
              <a:ext cx="778761" cy="607136"/>
            </a:xfrm>
            <a:prstGeom prst="round2DiagRect">
              <a:avLst>
                <a:gd name="adj1" fmla="val 50000"/>
                <a:gd name="adj2" fmla="val 0"/>
              </a:avLst>
            </a:prstGeom>
            <a:ln w="57150" cap="sq">
              <a:solidFill>
                <a:srgbClr val="FFFFFF"/>
              </a:solidFill>
              <a:miter lim="800000"/>
            </a:ln>
            <a:effectLst>
              <a:outerShdw blurRad="254000" algn="tl" rotWithShape="0">
                <a:srgbClr val="000000">
                  <a:alpha val="43000"/>
                </a:srgbClr>
              </a:outerShdw>
            </a:effectLst>
          </p:spPr>
        </p:pic>
      </p:grpSp>
    </p:spTree>
    <p:extLst>
      <p:ext uri="{BB962C8B-B14F-4D97-AF65-F5344CB8AC3E}">
        <p14:creationId xmlns:p14="http://schemas.microsoft.com/office/powerpoint/2010/main" val="11922866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467028" y="1020880"/>
            <a:ext cx="7344816" cy="500634"/>
          </a:xfrm>
          <a:solidFill>
            <a:srgbClr val="FFFF00"/>
          </a:solidFill>
        </p:spPr>
        <p:txBody>
          <a:bodyPr>
            <a:noAutofit/>
          </a:bodyPr>
          <a:lstStyle/>
          <a:p>
            <a:r>
              <a:rPr lang="zh-TW" altLang="zh-TW" b="1" dirty="0">
                <a:solidFill>
                  <a:srgbClr val="FF0000"/>
                </a:solidFill>
                <a:latin typeface="微軟正黑體" panose="020B0604030504040204" pitchFamily="34" charset="-120"/>
              </a:rPr>
              <a:t>貳、轉知事項</a:t>
            </a:r>
            <a:r>
              <a:rPr lang="en-US" altLang="zh-TW" b="1" dirty="0">
                <a:solidFill>
                  <a:srgbClr val="FF0000"/>
                </a:solidFill>
                <a:latin typeface="微軟正黑體" panose="020B0604030504040204" pitchFamily="34" charset="-120"/>
              </a:rPr>
              <a:t>        </a:t>
            </a:r>
            <a:r>
              <a:rPr lang="en-US" altLang="zh-TW" b="1" dirty="0" smtClean="0">
                <a:solidFill>
                  <a:srgbClr val="FF0000"/>
                </a:solidFill>
                <a:latin typeface="微軟正黑體" panose="020B0604030504040204" pitchFamily="34" charset="-120"/>
              </a:rPr>
              <a:t>                </a:t>
            </a:r>
            <a:r>
              <a:rPr lang="zh-TW" altLang="en-US" b="1" dirty="0" smtClean="0">
                <a:solidFill>
                  <a:srgbClr val="FF0000"/>
                </a:solidFill>
                <a:latin typeface="微軟正黑體" panose="020B0604030504040204" pitchFamily="34" charset="-120"/>
              </a:rPr>
              <a:t>        </a:t>
            </a:r>
            <a:r>
              <a:rPr lang="en-US" altLang="zh-TW" sz="3200" b="1" dirty="0" smtClean="0">
                <a:solidFill>
                  <a:srgbClr val="FF0000"/>
                </a:solidFill>
                <a:latin typeface="微軟正黑體" panose="020B0604030504040204" pitchFamily="34" charset="-120"/>
              </a:rPr>
              <a:t>8</a:t>
            </a:r>
            <a:endParaRPr lang="zh-TW" altLang="en-US" sz="3200" dirty="0"/>
          </a:p>
        </p:txBody>
      </p:sp>
      <p:sp>
        <p:nvSpPr>
          <p:cNvPr id="3" name="矩形 2"/>
          <p:cNvSpPr/>
          <p:nvPr/>
        </p:nvSpPr>
        <p:spPr>
          <a:xfrm>
            <a:off x="1115616" y="1916832"/>
            <a:ext cx="756084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30175" algn="just">
              <a:spcAft>
                <a:spcPts val="0"/>
              </a:spcAft>
            </a:pPr>
            <a:r>
              <a:rPr lang="zh-TW" altLang="zh-TW" sz="2400" b="1" kern="100" dirty="0">
                <a:latin typeface="+mj-ea"/>
                <a:ea typeface="+mj-ea"/>
                <a:cs typeface="Times New Roman" panose="02020603050405020304" pitchFamily="18" charset="0"/>
              </a:rPr>
              <a:t>七、代課</a:t>
            </a:r>
            <a:endParaRPr lang="zh-TW" altLang="zh-TW" sz="2400" kern="100" dirty="0">
              <a:latin typeface="+mj-ea"/>
              <a:ea typeface="+mj-ea"/>
              <a:cs typeface="Times New Roman" panose="02020603050405020304" pitchFamily="18" charset="0"/>
            </a:endParaRPr>
          </a:p>
          <a:p>
            <a:pPr marL="313690" indent="29210" algn="just">
              <a:spcAft>
                <a:spcPts val="0"/>
              </a:spcAft>
            </a:pPr>
            <a:r>
              <a:rPr lang="en-US" altLang="zh-TW" sz="2400" kern="100" dirty="0">
                <a:latin typeface="+mj-ea"/>
                <a:ea typeface="+mj-ea"/>
                <a:cs typeface="Times New Roman" panose="02020603050405020304" pitchFamily="18" charset="0"/>
              </a:rPr>
              <a:t>1.</a:t>
            </a:r>
            <a:r>
              <a:rPr lang="zh-TW" altLang="zh-TW" sz="2400" kern="100" dirty="0">
                <a:latin typeface="+mj-ea"/>
                <a:ea typeface="+mj-ea"/>
                <a:cs typeface="Times New Roman" panose="02020603050405020304" pitchFamily="18" charset="0"/>
              </a:rPr>
              <a:t>若有老師請假須排代時，屆時請各位老師您一定要鼎力相助！</a:t>
            </a:r>
            <a:r>
              <a:rPr lang="en-US" altLang="zh-TW" sz="2400" kern="100" dirty="0">
                <a:latin typeface="+mj-ea"/>
                <a:ea typeface="+mj-ea"/>
                <a:cs typeface="Times New Roman" panose="02020603050405020304" pitchFamily="18" charset="0"/>
              </a:rPr>
              <a:t>(</a:t>
            </a:r>
            <a:r>
              <a:rPr lang="zh-TW" altLang="zh-TW" sz="2400" kern="100" dirty="0">
                <a:latin typeface="+mj-ea"/>
                <a:ea typeface="+mj-ea"/>
                <a:cs typeface="Times New Roman" panose="02020603050405020304" pitchFamily="18" charset="0"/>
              </a:rPr>
              <a:t>依校務會議通過帶課辦法</a:t>
            </a:r>
            <a:r>
              <a:rPr lang="zh-TW" altLang="zh-TW" sz="2400" kern="100" dirty="0" smtClean="0">
                <a:latin typeface="+mj-ea"/>
                <a:ea typeface="+mj-ea"/>
                <a:cs typeface="Times New Roman" panose="02020603050405020304" pitchFamily="18" charset="0"/>
              </a:rPr>
              <a:t>實施</a:t>
            </a:r>
            <a:r>
              <a:rPr lang="en-US" altLang="zh-TW" sz="2400" kern="100" dirty="0" smtClean="0">
                <a:latin typeface="+mj-ea"/>
                <a:ea typeface="+mj-ea"/>
                <a:cs typeface="Times New Roman" panose="02020603050405020304" pitchFamily="18" charset="0"/>
              </a:rPr>
              <a:t>)</a:t>
            </a:r>
          </a:p>
          <a:p>
            <a:pPr marL="313690" indent="29210" algn="just">
              <a:spcAft>
                <a:spcPts val="0"/>
              </a:spcAft>
            </a:pPr>
            <a:endParaRPr lang="zh-TW" altLang="zh-TW" sz="2400" kern="100" dirty="0">
              <a:latin typeface="+mj-ea"/>
              <a:ea typeface="+mj-ea"/>
              <a:cs typeface="Times New Roman" panose="02020603050405020304" pitchFamily="18" charset="0"/>
            </a:endParaRPr>
          </a:p>
          <a:p>
            <a:r>
              <a:rPr lang="zh-TW" altLang="en-US" sz="2400" kern="100" dirty="0" smtClean="0">
                <a:latin typeface="+mj-ea"/>
                <a:ea typeface="+mj-ea"/>
                <a:cs typeface="Times New Roman" panose="02020603050405020304" pitchFamily="18" charset="0"/>
              </a:rPr>
              <a:t>    </a:t>
            </a:r>
            <a:r>
              <a:rPr lang="en-US" altLang="zh-TW" sz="2400" kern="100" dirty="0" smtClean="0">
                <a:latin typeface="+mj-ea"/>
                <a:ea typeface="+mj-ea"/>
                <a:cs typeface="Times New Roman" panose="02020603050405020304" pitchFamily="18" charset="0"/>
              </a:rPr>
              <a:t>2</a:t>
            </a:r>
            <a:r>
              <a:rPr lang="en-US" altLang="zh-TW" sz="2400" kern="100" dirty="0">
                <a:latin typeface="+mj-ea"/>
                <a:ea typeface="+mj-ea"/>
                <a:cs typeface="Times New Roman" panose="02020603050405020304" pitchFamily="18" charset="0"/>
              </a:rPr>
              <a:t>.</a:t>
            </a:r>
            <a:r>
              <a:rPr lang="zh-TW" altLang="zh-TW" sz="2400" kern="100" dirty="0">
                <a:latin typeface="+mj-ea"/>
                <a:ea typeface="+mj-ea"/>
                <a:cs typeface="Times New Roman" panose="02020603050405020304" pitchFamily="18" charset="0"/>
              </a:rPr>
              <a:t>原則以同年級同科任教老師優先協助代課</a:t>
            </a:r>
            <a:r>
              <a:rPr lang="zh-TW" altLang="zh-TW" sz="2000" kern="100" dirty="0">
                <a:latin typeface="+mj-ea"/>
                <a:ea typeface="+mj-ea"/>
                <a:cs typeface="Times New Roman" panose="02020603050405020304" pitchFamily="18" charset="0"/>
              </a:rPr>
              <a:t>。</a:t>
            </a:r>
            <a:endParaRPr lang="zh-TW" altLang="en-US" sz="2000" dirty="0">
              <a:latin typeface="+mj-ea"/>
              <a:ea typeface="+mj-ea"/>
            </a:endParaRPr>
          </a:p>
        </p:txBody>
      </p:sp>
      <p:grpSp>
        <p:nvGrpSpPr>
          <p:cNvPr id="4" name="群組 3"/>
          <p:cNvGrpSpPr/>
          <p:nvPr/>
        </p:nvGrpSpPr>
        <p:grpSpPr>
          <a:xfrm>
            <a:off x="7454641" y="116632"/>
            <a:ext cx="1385679" cy="684523"/>
            <a:chOff x="7434793" y="296206"/>
            <a:chExt cx="1385679" cy="684523"/>
          </a:xfrm>
        </p:grpSpPr>
        <p:pic>
          <p:nvPicPr>
            <p:cNvPr id="5" name="圖片 4" descr="C:\Users\輔導主任\Desktop\1.jpg"/>
            <p:cNvPicPr/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6992"/>
            <a:stretch/>
          </p:blipFill>
          <p:spPr bwMode="auto">
            <a:xfrm>
              <a:off x="8207190" y="296206"/>
              <a:ext cx="613282" cy="547414"/>
            </a:xfrm>
            <a:prstGeom prst="round2DiagRect">
              <a:avLst>
                <a:gd name="adj1" fmla="val 47091"/>
                <a:gd name="adj2" fmla="val 0"/>
              </a:avLst>
            </a:prstGeom>
            <a:ln w="57150" cap="sq">
              <a:solidFill>
                <a:srgbClr val="FFFFFF"/>
              </a:solidFill>
              <a:miter lim="800000"/>
            </a:ln>
            <a:effectLst>
              <a:outerShdw blurRad="254000" algn="tl" rotWithShape="0">
                <a:srgbClr val="000000">
                  <a:alpha val="43000"/>
                </a:srgbClr>
              </a:outerShdw>
            </a:effectLst>
          </p:spPr>
        </p:pic>
        <p:pic>
          <p:nvPicPr>
            <p:cNvPr id="6" name="圖片 5" descr="C:\Users\輔導主任\Desktop\1.jpg"/>
            <p:cNvPicPr/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6992"/>
            <a:stretch/>
          </p:blipFill>
          <p:spPr bwMode="auto">
            <a:xfrm flipH="1">
              <a:off x="7434793" y="373593"/>
              <a:ext cx="778761" cy="607136"/>
            </a:xfrm>
            <a:prstGeom prst="round2DiagRect">
              <a:avLst>
                <a:gd name="adj1" fmla="val 50000"/>
                <a:gd name="adj2" fmla="val 0"/>
              </a:avLst>
            </a:prstGeom>
            <a:ln w="57150" cap="sq">
              <a:solidFill>
                <a:srgbClr val="FFFFFF"/>
              </a:solidFill>
              <a:miter lim="800000"/>
            </a:ln>
            <a:effectLst>
              <a:outerShdw blurRad="254000" algn="tl" rotWithShape="0">
                <a:srgbClr val="000000">
                  <a:alpha val="43000"/>
                </a:srgbClr>
              </a:outerShdw>
            </a:effectLst>
          </p:spPr>
        </p:pic>
      </p:grpSp>
    </p:spTree>
    <p:extLst>
      <p:ext uri="{BB962C8B-B14F-4D97-AF65-F5344CB8AC3E}">
        <p14:creationId xmlns:p14="http://schemas.microsoft.com/office/powerpoint/2010/main" val="34287091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403648" y="692696"/>
            <a:ext cx="7416824" cy="592410"/>
          </a:xfrm>
          <a:solidFill>
            <a:srgbClr val="FFFF00"/>
          </a:solidFill>
        </p:spPr>
        <p:txBody>
          <a:bodyPr>
            <a:noAutofit/>
          </a:bodyPr>
          <a:lstStyle/>
          <a:p>
            <a:r>
              <a:rPr lang="zh-TW" altLang="zh-TW" b="1" dirty="0">
                <a:solidFill>
                  <a:srgbClr val="FF0000"/>
                </a:solidFill>
                <a:latin typeface="微軟正黑體" panose="020B0604030504040204" pitchFamily="34" charset="-120"/>
              </a:rPr>
              <a:t>貳、轉知事項</a:t>
            </a:r>
            <a:r>
              <a:rPr lang="en-US" altLang="zh-TW" b="1" dirty="0">
                <a:solidFill>
                  <a:srgbClr val="FF0000"/>
                </a:solidFill>
                <a:latin typeface="微軟正黑體" panose="020B0604030504040204" pitchFamily="34" charset="-120"/>
              </a:rPr>
              <a:t>   </a:t>
            </a:r>
            <a:r>
              <a:rPr lang="en-US" altLang="zh-TW" b="1" dirty="0" smtClean="0">
                <a:solidFill>
                  <a:srgbClr val="FF0000"/>
                </a:solidFill>
                <a:latin typeface="微軟正黑體" panose="020B0604030504040204" pitchFamily="34" charset="-120"/>
              </a:rPr>
              <a:t>                        </a:t>
            </a:r>
            <a:r>
              <a:rPr lang="zh-TW" altLang="en-US" b="1" dirty="0" smtClean="0">
                <a:solidFill>
                  <a:srgbClr val="FF0000"/>
                </a:solidFill>
                <a:latin typeface="微軟正黑體" panose="020B0604030504040204" pitchFamily="34" charset="-120"/>
              </a:rPr>
              <a:t>     </a:t>
            </a:r>
            <a:r>
              <a:rPr lang="en-US" altLang="zh-TW" sz="3200" b="1" dirty="0" smtClean="0">
                <a:solidFill>
                  <a:srgbClr val="FF0000"/>
                </a:solidFill>
                <a:latin typeface="微軟正黑體" panose="020B0604030504040204" pitchFamily="34" charset="-120"/>
              </a:rPr>
              <a:t>9</a:t>
            </a:r>
            <a:endParaRPr lang="zh-TW" altLang="en-US" sz="3200" dirty="0"/>
          </a:p>
        </p:txBody>
      </p:sp>
      <p:sp>
        <p:nvSpPr>
          <p:cNvPr id="3" name="矩形 2"/>
          <p:cNvSpPr/>
          <p:nvPr/>
        </p:nvSpPr>
        <p:spPr>
          <a:xfrm>
            <a:off x="827583" y="1711041"/>
            <a:ext cx="8082423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zh-TW" altLang="zh-TW" sz="2400" b="1" kern="100" dirty="0">
                <a:latin typeface="+mj-ea"/>
                <a:ea typeface="+mj-ea"/>
                <a:cs typeface="Times New Roman" panose="02020603050405020304" pitchFamily="18" charset="0"/>
              </a:rPr>
              <a:t>八、沒課時間若須離校</a:t>
            </a:r>
            <a:r>
              <a:rPr lang="en-US" altLang="zh-TW" sz="2400" b="1" kern="100" dirty="0">
                <a:latin typeface="+mj-ea"/>
                <a:ea typeface="+mj-ea"/>
                <a:cs typeface="Times New Roman" panose="02020603050405020304" pitchFamily="18" charset="0"/>
              </a:rPr>
              <a:t>,</a:t>
            </a:r>
            <a:r>
              <a:rPr lang="zh-TW" altLang="zh-TW" sz="2400" b="1" kern="100" dirty="0">
                <a:latin typeface="+mj-ea"/>
                <a:ea typeface="+mj-ea"/>
                <a:cs typeface="Times New Roman" panose="02020603050405020304" pitchFamily="18" charset="0"/>
              </a:rPr>
              <a:t>請按人事室之差假管理辦法辦理。</a:t>
            </a:r>
            <a:endParaRPr lang="zh-TW" altLang="zh-TW" sz="2400" kern="100" dirty="0">
              <a:latin typeface="+mj-ea"/>
              <a:ea typeface="+mj-ea"/>
              <a:cs typeface="Times New Roman" panose="02020603050405020304" pitchFamily="18" charset="0"/>
            </a:endParaRPr>
          </a:p>
          <a:p>
            <a:pPr indent="270510" algn="just">
              <a:spcAft>
                <a:spcPts val="0"/>
              </a:spcAft>
            </a:pPr>
            <a:r>
              <a:rPr lang="zh-TW" altLang="zh-TW" sz="2400" kern="100" dirty="0">
                <a:latin typeface="+mj-ea"/>
                <a:ea typeface="+mj-ea"/>
                <a:cs typeface="Times New Roman" panose="02020603050405020304" pitchFamily="18" charset="0"/>
              </a:rPr>
              <a:t>◎請假流程</a:t>
            </a:r>
          </a:p>
          <a:p>
            <a:pPr>
              <a:spcAft>
                <a:spcPts val="0"/>
              </a:spcAft>
              <a:tabLst>
                <a:tab pos="457200" algn="l"/>
              </a:tabLst>
            </a:pPr>
            <a:r>
              <a:rPr lang="en-US" altLang="zh-TW" sz="2400" kern="100" dirty="0">
                <a:latin typeface="+mj-ea"/>
                <a:ea typeface="+mj-ea"/>
                <a:cs typeface="Times New Roman" panose="02020603050405020304" pitchFamily="18" charset="0"/>
              </a:rPr>
              <a:t>   </a:t>
            </a:r>
            <a:r>
              <a:rPr lang="zh-TW" altLang="en-US" sz="2400" kern="100" dirty="0" smtClean="0">
                <a:latin typeface="+mj-ea"/>
                <a:ea typeface="+mj-ea"/>
                <a:cs typeface="Times New Roman" panose="02020603050405020304" pitchFamily="18" charset="0"/>
              </a:rPr>
              <a:t>  </a:t>
            </a:r>
            <a:r>
              <a:rPr lang="en-US" altLang="zh-TW" sz="2400" kern="100" dirty="0" smtClean="0">
                <a:latin typeface="+mj-ea"/>
                <a:ea typeface="+mj-ea"/>
                <a:cs typeface="Times New Roman" panose="02020603050405020304" pitchFamily="18" charset="0"/>
              </a:rPr>
              <a:t>1</a:t>
            </a:r>
            <a:r>
              <a:rPr lang="en-US" altLang="zh-TW" sz="2400" kern="100" dirty="0">
                <a:latin typeface="+mj-ea"/>
                <a:ea typeface="+mj-ea"/>
                <a:cs typeface="Times New Roman" panose="02020603050405020304" pitchFamily="18" charset="0"/>
              </a:rPr>
              <a:t>.</a:t>
            </a:r>
            <a:r>
              <a:rPr lang="zh-TW" altLang="zh-TW" sz="2400" kern="100" dirty="0">
                <a:latin typeface="+mj-ea"/>
                <a:ea typeface="+mj-ea"/>
                <a:cs typeface="Times New Roman" panose="02020603050405020304" pitchFamily="18" charset="0"/>
              </a:rPr>
              <a:t>請先至校務系統請假</a:t>
            </a:r>
          </a:p>
          <a:p>
            <a:pPr marL="228600" algn="just">
              <a:spcAft>
                <a:spcPts val="0"/>
              </a:spcAft>
            </a:pPr>
            <a:r>
              <a:rPr lang="en-US" altLang="zh-TW" sz="2400" kern="100" dirty="0">
                <a:latin typeface="+mj-ea"/>
                <a:ea typeface="+mj-ea"/>
                <a:cs typeface="Times New Roman" panose="02020603050405020304" pitchFamily="18" charset="0"/>
              </a:rPr>
              <a:t> 2.</a:t>
            </a:r>
            <a:r>
              <a:rPr lang="zh-TW" altLang="zh-TW" sz="2400" kern="100" dirty="0">
                <a:latin typeface="+mj-ea"/>
                <a:ea typeface="+mj-ea"/>
                <a:cs typeface="Times New Roman" panose="02020603050405020304" pitchFamily="18" charset="0"/>
              </a:rPr>
              <a:t>單位主管知悉</a:t>
            </a:r>
            <a:r>
              <a:rPr lang="en-US" altLang="zh-TW" sz="2400" kern="100" dirty="0">
                <a:latin typeface="+mj-ea"/>
                <a:ea typeface="+mj-ea"/>
                <a:cs typeface="Times New Roman" panose="02020603050405020304" pitchFamily="18" charset="0"/>
              </a:rPr>
              <a:t>(</a:t>
            </a:r>
            <a:r>
              <a:rPr lang="zh-TW" altLang="zh-TW" sz="2400" kern="100" dirty="0">
                <a:latin typeface="+mj-ea"/>
                <a:ea typeface="+mj-ea"/>
                <a:cs typeface="Times New Roman" panose="02020603050405020304" pitchFamily="18" charset="0"/>
              </a:rPr>
              <a:t>導師應先知會學務處</a:t>
            </a:r>
            <a:r>
              <a:rPr lang="en-US" altLang="zh-TW" sz="2400" kern="100" dirty="0">
                <a:latin typeface="+mj-ea"/>
                <a:ea typeface="+mj-ea"/>
                <a:cs typeface="Times New Roman" panose="02020603050405020304" pitchFamily="18" charset="0"/>
              </a:rPr>
              <a:t>)</a:t>
            </a:r>
            <a:endParaRPr lang="zh-TW" altLang="zh-TW" sz="2400" kern="100" dirty="0">
              <a:latin typeface="+mj-ea"/>
              <a:ea typeface="+mj-ea"/>
              <a:cs typeface="Times New Roman" panose="02020603050405020304" pitchFamily="18" charset="0"/>
            </a:endParaRPr>
          </a:p>
          <a:p>
            <a:pPr marL="228600" algn="just">
              <a:spcAft>
                <a:spcPts val="0"/>
              </a:spcAft>
            </a:pPr>
            <a:r>
              <a:rPr lang="en-US" altLang="zh-TW" sz="2400" kern="100" dirty="0">
                <a:latin typeface="+mj-ea"/>
                <a:ea typeface="+mj-ea"/>
                <a:cs typeface="Times New Roman" panose="02020603050405020304" pitchFamily="18" charset="0"/>
              </a:rPr>
              <a:t> 3.</a:t>
            </a:r>
            <a:r>
              <a:rPr lang="zh-TW" altLang="zh-TW" sz="2400" kern="100" dirty="0">
                <a:latin typeface="+mj-ea"/>
                <a:ea typeface="+mj-ea"/>
                <a:cs typeface="Times New Roman" panose="02020603050405020304" pitchFamily="18" charset="0"/>
              </a:rPr>
              <a:t>若有課務問題先至教務處處理課務問題</a:t>
            </a:r>
            <a:r>
              <a:rPr lang="en-US" altLang="zh-TW" sz="2400" kern="100" dirty="0">
                <a:latin typeface="+mj-ea"/>
                <a:ea typeface="+mj-ea"/>
                <a:cs typeface="Times New Roman" panose="02020603050405020304" pitchFamily="18" charset="0"/>
              </a:rPr>
              <a:t>(</a:t>
            </a:r>
            <a:r>
              <a:rPr lang="zh-TW" altLang="zh-TW" sz="2400" kern="100" dirty="0">
                <a:latin typeface="+mj-ea"/>
                <a:ea typeface="+mj-ea"/>
                <a:cs typeface="Times New Roman" panose="02020603050405020304" pitchFamily="18" charset="0"/>
              </a:rPr>
              <a:t>填寫調代課單</a:t>
            </a:r>
            <a:r>
              <a:rPr lang="en-US" altLang="zh-TW" sz="2400" kern="100" dirty="0">
                <a:latin typeface="+mj-ea"/>
                <a:ea typeface="+mj-ea"/>
                <a:cs typeface="Times New Roman" panose="02020603050405020304" pitchFamily="18" charset="0"/>
              </a:rPr>
              <a:t>)</a:t>
            </a:r>
            <a:r>
              <a:rPr lang="zh-TW" altLang="zh-TW" sz="2400" kern="100" dirty="0">
                <a:latin typeface="+mj-ea"/>
                <a:ea typeface="+mj-ea"/>
                <a:cs typeface="Times New Roman" panose="02020603050405020304" pitchFamily="18" charset="0"/>
              </a:rPr>
              <a:t>，並於</a:t>
            </a:r>
            <a:r>
              <a:rPr lang="zh-TW" altLang="zh-TW" sz="2400" kern="100" dirty="0" smtClean="0">
                <a:latin typeface="+mj-ea"/>
                <a:ea typeface="+mj-ea"/>
                <a:cs typeface="Times New Roman" panose="02020603050405020304" pitchFamily="18" charset="0"/>
              </a:rPr>
              <a:t>校務</a:t>
            </a:r>
            <a:r>
              <a:rPr lang="zh-TW" altLang="en-US" sz="2400" kern="100" dirty="0" smtClean="0">
                <a:latin typeface="+mj-ea"/>
                <a:ea typeface="+mj-ea"/>
                <a:cs typeface="Times New Roman" panose="02020603050405020304" pitchFamily="18" charset="0"/>
              </a:rPr>
              <a:t>   </a:t>
            </a:r>
            <a:r>
              <a:rPr lang="zh-TW" altLang="zh-TW" sz="2400" kern="100" dirty="0" smtClean="0">
                <a:latin typeface="+mj-ea"/>
                <a:ea typeface="+mj-ea"/>
                <a:cs typeface="Times New Roman" panose="02020603050405020304" pitchFamily="18" charset="0"/>
              </a:rPr>
              <a:t>行政</a:t>
            </a:r>
            <a:r>
              <a:rPr lang="zh-TW" altLang="zh-TW" sz="2400" kern="100" dirty="0">
                <a:latin typeface="+mj-ea"/>
                <a:ea typeface="+mj-ea"/>
                <a:cs typeface="Times New Roman" panose="02020603050405020304" pitchFamily="18" charset="0"/>
              </a:rPr>
              <a:t>系統勾選有課務需要</a:t>
            </a:r>
            <a:r>
              <a:rPr lang="zh-TW" altLang="zh-TW" sz="2400" kern="100" dirty="0" smtClean="0">
                <a:latin typeface="+mj-ea"/>
                <a:ea typeface="+mj-ea"/>
                <a:cs typeface="Times New Roman" panose="02020603050405020304" pitchFamily="18" charset="0"/>
              </a:rPr>
              <a:t>，讓</a:t>
            </a:r>
            <a:r>
              <a:rPr lang="zh-TW" altLang="zh-TW" sz="2400" kern="100" dirty="0">
                <a:latin typeface="+mj-ea"/>
                <a:ea typeface="+mj-ea"/>
                <a:cs typeface="Times New Roman" panose="02020603050405020304" pitchFamily="18" charset="0"/>
              </a:rPr>
              <a:t>教學組及教務主任知悉</a:t>
            </a:r>
            <a:r>
              <a:rPr lang="zh-TW" altLang="zh-TW" sz="2400" kern="100" dirty="0" smtClean="0">
                <a:latin typeface="+mj-ea"/>
                <a:ea typeface="+mj-ea"/>
                <a:cs typeface="Times New Roman" panose="02020603050405020304" pitchFamily="18" charset="0"/>
              </a:rPr>
              <a:t>。</a:t>
            </a:r>
            <a:endParaRPr lang="zh-TW" altLang="zh-TW" sz="2400" kern="100" dirty="0">
              <a:latin typeface="+mj-ea"/>
              <a:ea typeface="+mj-ea"/>
              <a:cs typeface="Times New Roman" panose="02020603050405020304" pitchFamily="18" charset="0"/>
            </a:endParaRPr>
          </a:p>
          <a:p>
            <a:r>
              <a:rPr lang="en-US" altLang="zh-TW" sz="2400" kern="100" dirty="0">
                <a:latin typeface="+mj-ea"/>
                <a:ea typeface="+mj-ea"/>
                <a:cs typeface="Times New Roman" panose="02020603050405020304" pitchFamily="18" charset="0"/>
              </a:rPr>
              <a:t> </a:t>
            </a:r>
            <a:r>
              <a:rPr lang="zh-TW" altLang="en-US" sz="2400" kern="100" dirty="0" smtClean="0">
                <a:latin typeface="+mj-ea"/>
                <a:ea typeface="+mj-ea"/>
                <a:cs typeface="Times New Roman" panose="02020603050405020304" pitchFamily="18" charset="0"/>
              </a:rPr>
              <a:t>   </a:t>
            </a:r>
            <a:r>
              <a:rPr lang="en-US" altLang="zh-TW" sz="2400" kern="100" dirty="0" smtClean="0">
                <a:latin typeface="+mj-ea"/>
                <a:ea typeface="+mj-ea"/>
                <a:cs typeface="Times New Roman" panose="02020603050405020304" pitchFamily="18" charset="0"/>
              </a:rPr>
              <a:t>4</a:t>
            </a:r>
            <a:r>
              <a:rPr lang="en-US" altLang="zh-TW" sz="2400" kern="100" dirty="0">
                <a:latin typeface="+mj-ea"/>
                <a:ea typeface="+mj-ea"/>
                <a:cs typeface="Times New Roman" panose="02020603050405020304" pitchFamily="18" charset="0"/>
              </a:rPr>
              <a:t>.</a:t>
            </a:r>
            <a:r>
              <a:rPr lang="zh-TW" altLang="zh-TW" sz="2400" kern="100" dirty="0">
                <a:latin typeface="+mj-ea"/>
                <a:ea typeface="+mj-ea"/>
                <a:cs typeface="Times New Roman" panose="02020603050405020304" pitchFamily="18" charset="0"/>
              </a:rPr>
              <a:t>若遇重大集會須請假者，請親自向校長請假</a:t>
            </a:r>
            <a:r>
              <a:rPr lang="zh-TW" altLang="zh-TW" sz="2400" kern="100" dirty="0" smtClean="0">
                <a:latin typeface="+mj-ea"/>
                <a:ea typeface="+mj-ea"/>
                <a:cs typeface="Times New Roman" panose="02020603050405020304" pitchFamily="18" charset="0"/>
              </a:rPr>
              <a:t>。</a:t>
            </a:r>
            <a:r>
              <a:rPr lang="zh-TW" altLang="en-US" sz="2400" kern="100" dirty="0" smtClean="0">
                <a:latin typeface="+mj-ea"/>
                <a:ea typeface="+mj-ea"/>
                <a:cs typeface="Times New Roman" panose="02020603050405020304" pitchFamily="18" charset="0"/>
              </a:rPr>
              <a:t> </a:t>
            </a:r>
            <a:endParaRPr lang="zh-TW" altLang="en-US" sz="2400" dirty="0">
              <a:latin typeface="+mj-ea"/>
              <a:ea typeface="+mj-ea"/>
            </a:endParaRPr>
          </a:p>
        </p:txBody>
      </p:sp>
      <p:grpSp>
        <p:nvGrpSpPr>
          <p:cNvPr id="6" name="群組 5"/>
          <p:cNvGrpSpPr/>
          <p:nvPr/>
        </p:nvGrpSpPr>
        <p:grpSpPr>
          <a:xfrm>
            <a:off x="7524328" y="188640"/>
            <a:ext cx="1385679" cy="684523"/>
            <a:chOff x="7434793" y="296206"/>
            <a:chExt cx="1385679" cy="684523"/>
          </a:xfrm>
        </p:grpSpPr>
        <p:pic>
          <p:nvPicPr>
            <p:cNvPr id="7" name="圖片 6" descr="C:\Users\輔導主任\Desktop\1.jpg"/>
            <p:cNvPicPr/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6992"/>
            <a:stretch/>
          </p:blipFill>
          <p:spPr bwMode="auto">
            <a:xfrm>
              <a:off x="8207190" y="296206"/>
              <a:ext cx="613282" cy="547414"/>
            </a:xfrm>
            <a:prstGeom prst="round2DiagRect">
              <a:avLst>
                <a:gd name="adj1" fmla="val 47091"/>
                <a:gd name="adj2" fmla="val 0"/>
              </a:avLst>
            </a:prstGeom>
            <a:ln w="57150" cap="sq">
              <a:solidFill>
                <a:srgbClr val="FFFFFF"/>
              </a:solidFill>
              <a:miter lim="800000"/>
            </a:ln>
            <a:effectLst>
              <a:outerShdw blurRad="254000" algn="tl" rotWithShape="0">
                <a:srgbClr val="000000">
                  <a:alpha val="43000"/>
                </a:srgbClr>
              </a:outerShdw>
            </a:effectLst>
          </p:spPr>
        </p:pic>
        <p:pic>
          <p:nvPicPr>
            <p:cNvPr id="8" name="圖片 7" descr="C:\Users\輔導主任\Desktop\1.jpg"/>
            <p:cNvPicPr/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6992"/>
            <a:stretch/>
          </p:blipFill>
          <p:spPr bwMode="auto">
            <a:xfrm flipH="1">
              <a:off x="7434793" y="373593"/>
              <a:ext cx="778761" cy="607136"/>
            </a:xfrm>
            <a:prstGeom prst="round2DiagRect">
              <a:avLst>
                <a:gd name="adj1" fmla="val 50000"/>
                <a:gd name="adj2" fmla="val 0"/>
              </a:avLst>
            </a:prstGeom>
            <a:ln w="57150" cap="sq">
              <a:solidFill>
                <a:srgbClr val="FFFFFF"/>
              </a:solidFill>
              <a:miter lim="800000"/>
            </a:ln>
            <a:effectLst>
              <a:outerShdw blurRad="254000" algn="tl" rotWithShape="0">
                <a:srgbClr val="000000">
                  <a:alpha val="43000"/>
                </a:srgbClr>
              </a:outerShdw>
            </a:effectLst>
          </p:spPr>
        </p:pic>
      </p:grpSp>
    </p:spTree>
    <p:extLst>
      <p:ext uri="{BB962C8B-B14F-4D97-AF65-F5344CB8AC3E}">
        <p14:creationId xmlns:p14="http://schemas.microsoft.com/office/powerpoint/2010/main" val="52219098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79612" y="714128"/>
            <a:ext cx="7416824" cy="576064"/>
          </a:xfrm>
          <a:solidFill>
            <a:srgbClr val="FFFF00"/>
          </a:solidFill>
        </p:spPr>
        <p:txBody>
          <a:bodyPr>
            <a:noAutofit/>
          </a:bodyPr>
          <a:lstStyle/>
          <a:p>
            <a:r>
              <a:rPr lang="zh-TW" altLang="zh-TW" b="1" dirty="0">
                <a:solidFill>
                  <a:srgbClr val="FF0000"/>
                </a:solidFill>
                <a:latin typeface="微軟正黑體" panose="020B0604030504040204" pitchFamily="34" charset="-120"/>
              </a:rPr>
              <a:t>貳、轉知事項</a:t>
            </a:r>
            <a:r>
              <a:rPr lang="en-US" altLang="zh-TW" b="1" dirty="0">
                <a:solidFill>
                  <a:srgbClr val="FF0000"/>
                </a:solidFill>
                <a:latin typeface="微軟正黑體" panose="020B0604030504040204" pitchFamily="34" charset="-120"/>
              </a:rPr>
              <a:t>           </a:t>
            </a:r>
            <a:r>
              <a:rPr lang="en-US" altLang="zh-TW" b="1" dirty="0" smtClean="0">
                <a:solidFill>
                  <a:srgbClr val="FF0000"/>
                </a:solidFill>
                <a:latin typeface="微軟正黑體" panose="020B0604030504040204" pitchFamily="34" charset="-120"/>
              </a:rPr>
              <a:t>                 </a:t>
            </a:r>
            <a:r>
              <a:rPr lang="zh-TW" altLang="en-US" b="1" dirty="0" smtClean="0">
                <a:solidFill>
                  <a:srgbClr val="FF0000"/>
                </a:solidFill>
                <a:latin typeface="微軟正黑體" panose="020B0604030504040204" pitchFamily="34" charset="-120"/>
              </a:rPr>
              <a:t>     </a:t>
            </a:r>
            <a:r>
              <a:rPr lang="en-US" altLang="zh-TW" b="1" dirty="0" smtClean="0">
                <a:solidFill>
                  <a:srgbClr val="FF0000"/>
                </a:solidFill>
                <a:latin typeface="微軟正黑體" panose="020B0604030504040204" pitchFamily="34" charset="-120"/>
              </a:rPr>
              <a:t>10</a:t>
            </a:r>
            <a:endParaRPr lang="zh-TW" altLang="en-US" dirty="0"/>
          </a:p>
        </p:txBody>
      </p:sp>
      <p:sp>
        <p:nvSpPr>
          <p:cNvPr id="3" name="矩形 2"/>
          <p:cNvSpPr/>
          <p:nvPr/>
        </p:nvSpPr>
        <p:spPr>
          <a:xfrm>
            <a:off x="827584" y="1717354"/>
            <a:ext cx="7920880" cy="32008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51130" algn="just">
              <a:spcAft>
                <a:spcPts val="0"/>
              </a:spcAft>
            </a:pPr>
            <a:r>
              <a:rPr lang="zh-TW" altLang="zh-TW" sz="2400" b="1" kern="100" dirty="0">
                <a:latin typeface="+mj-ea"/>
                <a:ea typeface="+mj-ea"/>
                <a:cs typeface="Times New Roman" panose="02020603050405020304" pitchFamily="18" charset="0"/>
              </a:rPr>
              <a:t>參、備</a:t>
            </a:r>
            <a:r>
              <a:rPr lang="zh-TW" altLang="zh-TW" sz="2400" b="1" kern="100" dirty="0" smtClean="0">
                <a:latin typeface="+mj-ea"/>
                <a:ea typeface="+mj-ea"/>
                <a:cs typeface="Times New Roman" panose="02020603050405020304" pitchFamily="18" charset="0"/>
              </a:rPr>
              <a:t>課學校</a:t>
            </a:r>
            <a:r>
              <a:rPr lang="zh-TW" altLang="zh-TW" sz="2400" b="1" kern="100" dirty="0">
                <a:latin typeface="+mj-ea"/>
                <a:ea typeface="+mj-ea"/>
                <a:cs typeface="Times New Roman" panose="02020603050405020304" pitchFamily="18" charset="0"/>
              </a:rPr>
              <a:t>本位主題教學」修正</a:t>
            </a:r>
            <a:endParaRPr lang="zh-TW" altLang="zh-TW" sz="2400" kern="100" dirty="0">
              <a:latin typeface="+mj-ea"/>
              <a:ea typeface="+mj-ea"/>
              <a:cs typeface="Times New Roman" panose="02020603050405020304" pitchFamily="18" charset="0"/>
            </a:endParaRPr>
          </a:p>
          <a:p>
            <a:pPr marL="455930" indent="-198120" algn="just">
              <a:spcBef>
                <a:spcPts val="600"/>
              </a:spcBef>
              <a:spcAft>
                <a:spcPts val="0"/>
              </a:spcAft>
            </a:pPr>
            <a:r>
              <a:rPr lang="en-US" altLang="zh-TW" sz="2400" kern="100" dirty="0">
                <a:latin typeface="+mj-ea"/>
                <a:ea typeface="+mj-ea"/>
                <a:cs typeface="Times New Roman" panose="02020603050405020304" pitchFamily="18" charset="0"/>
              </a:rPr>
              <a:t>1.</a:t>
            </a:r>
            <a:r>
              <a:rPr lang="zh-TW" altLang="zh-TW" sz="2400" kern="100" dirty="0">
                <a:latin typeface="+mj-ea"/>
                <a:ea typeface="+mj-ea"/>
                <a:cs typeface="Times New Roman" panose="02020603050405020304" pitchFamily="18" charset="0"/>
              </a:rPr>
              <a:t>確認</a:t>
            </a:r>
            <a:r>
              <a:rPr lang="en-US" altLang="zh-TW" sz="2400" kern="100" dirty="0">
                <a:latin typeface="+mj-ea"/>
                <a:ea typeface="+mj-ea"/>
                <a:cs typeface="Times New Roman" panose="02020603050405020304" pitchFamily="18" charset="0"/>
              </a:rPr>
              <a:t>108</a:t>
            </a:r>
            <a:r>
              <a:rPr lang="zh-TW" altLang="zh-TW" sz="2400" kern="100" dirty="0">
                <a:latin typeface="+mj-ea"/>
                <a:ea typeface="+mj-ea"/>
                <a:cs typeface="Times New Roman" panose="02020603050405020304" pitchFamily="18" charset="0"/>
              </a:rPr>
              <a:t>學年度各領域七、八、九年級「學校本位主題教學」的</a:t>
            </a:r>
            <a:r>
              <a:rPr lang="zh-TW" altLang="zh-TW" sz="2400" b="1" kern="100" dirty="0">
                <a:latin typeface="+mj-ea"/>
                <a:ea typeface="+mj-ea"/>
                <a:cs typeface="Times New Roman" panose="02020603050405020304" pitchFamily="18" charset="0"/>
              </a:rPr>
              <a:t>實施主題</a:t>
            </a:r>
            <a:r>
              <a:rPr lang="zh-TW" altLang="zh-TW" sz="2400" kern="100" dirty="0">
                <a:latin typeface="+mj-ea"/>
                <a:ea typeface="+mj-ea"/>
                <a:cs typeface="Times New Roman" panose="02020603050405020304" pitchFamily="18" charset="0"/>
              </a:rPr>
              <a:t>、</a:t>
            </a:r>
            <a:r>
              <a:rPr lang="zh-TW" altLang="zh-TW" sz="2400" b="1" kern="100" dirty="0">
                <a:latin typeface="+mj-ea"/>
                <a:ea typeface="+mj-ea"/>
                <a:cs typeface="Times New Roman" panose="02020603050405020304" pitchFamily="18" charset="0"/>
              </a:rPr>
              <a:t>課程計劃</a:t>
            </a:r>
            <a:r>
              <a:rPr lang="zh-TW" altLang="zh-TW" sz="2400" kern="100" dirty="0">
                <a:latin typeface="+mj-ea"/>
                <a:ea typeface="+mj-ea"/>
                <a:cs typeface="Times New Roman" panose="02020603050405020304" pitchFamily="18" charset="0"/>
              </a:rPr>
              <a:t>、</a:t>
            </a:r>
            <a:r>
              <a:rPr lang="zh-TW" altLang="zh-TW" sz="2400" b="1" kern="100" dirty="0">
                <a:latin typeface="+mj-ea"/>
                <a:ea typeface="+mj-ea"/>
                <a:cs typeface="Times New Roman" panose="02020603050405020304" pitchFamily="18" charset="0"/>
              </a:rPr>
              <a:t>實施日期</a:t>
            </a:r>
            <a:r>
              <a:rPr lang="zh-TW" altLang="zh-TW" sz="2400" kern="100" dirty="0">
                <a:latin typeface="+mj-ea"/>
                <a:ea typeface="+mj-ea"/>
                <a:cs typeface="Times New Roman" panose="02020603050405020304" pitchFamily="18" charset="0"/>
              </a:rPr>
              <a:t>及</a:t>
            </a:r>
            <a:r>
              <a:rPr lang="zh-TW" altLang="zh-TW" sz="2400" b="1" kern="100" dirty="0">
                <a:latin typeface="+mj-ea"/>
                <a:ea typeface="+mj-ea"/>
                <a:cs typeface="Times New Roman" panose="02020603050405020304" pitchFamily="18" charset="0"/>
              </a:rPr>
              <a:t>需要節數</a:t>
            </a:r>
            <a:r>
              <a:rPr lang="zh-TW" altLang="zh-TW" sz="2400" kern="100" dirty="0">
                <a:latin typeface="+mj-ea"/>
                <a:ea typeface="+mj-ea"/>
                <a:cs typeface="Times New Roman" panose="02020603050405020304" pitchFamily="18" charset="0"/>
              </a:rPr>
              <a:t>與</a:t>
            </a:r>
            <a:r>
              <a:rPr lang="zh-TW" altLang="zh-TW" sz="2400" b="1" kern="100" dirty="0">
                <a:latin typeface="+mj-ea"/>
                <a:ea typeface="+mj-ea"/>
                <a:cs typeface="Times New Roman" panose="02020603050405020304" pitchFamily="18" charset="0"/>
              </a:rPr>
              <a:t>實施流程</a:t>
            </a:r>
            <a:r>
              <a:rPr lang="en-US" altLang="zh-TW" sz="2400" kern="100" dirty="0">
                <a:latin typeface="+mj-ea"/>
                <a:ea typeface="+mj-ea"/>
                <a:cs typeface="Times New Roman" panose="02020603050405020304" pitchFamily="18" charset="0"/>
              </a:rPr>
              <a:t>,</a:t>
            </a:r>
            <a:r>
              <a:rPr lang="zh-TW" altLang="zh-TW" sz="2400" kern="100" dirty="0">
                <a:latin typeface="+mj-ea"/>
                <a:ea typeface="+mj-ea"/>
                <a:cs typeface="Times New Roman" panose="02020603050405020304" pitchFamily="18" charset="0"/>
              </a:rPr>
              <a:t>並請依規定</a:t>
            </a:r>
            <a:r>
              <a:rPr lang="zh-TW" altLang="zh-TW" sz="2400" b="1" kern="100" dirty="0">
                <a:latin typeface="+mj-ea"/>
                <a:ea typeface="+mj-ea"/>
                <a:cs typeface="Times New Roman" panose="02020603050405020304" pitchFamily="18" charset="0"/>
              </a:rPr>
              <a:t>落實教學</a:t>
            </a:r>
            <a:r>
              <a:rPr lang="zh-TW" altLang="zh-TW" sz="2400" kern="100" dirty="0">
                <a:latin typeface="+mj-ea"/>
                <a:ea typeface="+mj-ea"/>
                <a:cs typeface="Times New Roman" panose="02020603050405020304" pitchFamily="18" charset="0"/>
              </a:rPr>
              <a:t>。</a:t>
            </a:r>
            <a:r>
              <a:rPr lang="en-US" altLang="zh-TW" sz="2400" kern="100" dirty="0">
                <a:latin typeface="+mj-ea"/>
                <a:ea typeface="+mj-ea"/>
                <a:cs typeface="Times New Roman" panose="02020603050405020304" pitchFamily="18" charset="0"/>
              </a:rPr>
              <a:t>(</a:t>
            </a:r>
            <a:r>
              <a:rPr lang="zh-TW" altLang="zh-TW" sz="2400" kern="100" dirty="0">
                <a:latin typeface="+mj-ea"/>
                <a:ea typeface="+mj-ea"/>
                <a:cs typeface="Times New Roman" panose="02020603050405020304" pitchFamily="18" charset="0"/>
              </a:rPr>
              <a:t>每年段皆要有，成果只需交</a:t>
            </a:r>
            <a:r>
              <a:rPr lang="en-US" altLang="zh-TW" sz="2400" kern="100" dirty="0">
                <a:latin typeface="+mj-ea"/>
                <a:ea typeface="+mj-ea"/>
                <a:cs typeface="Times New Roman" panose="02020603050405020304" pitchFamily="18" charset="0"/>
              </a:rPr>
              <a:t>1</a:t>
            </a:r>
            <a:r>
              <a:rPr lang="zh-TW" altLang="zh-TW" sz="2400" kern="100" dirty="0">
                <a:latin typeface="+mj-ea"/>
                <a:ea typeface="+mj-ea"/>
                <a:cs typeface="Times New Roman" panose="02020603050405020304" pitchFamily="18" charset="0"/>
              </a:rPr>
              <a:t>份</a:t>
            </a:r>
            <a:r>
              <a:rPr lang="en-US" altLang="zh-TW" sz="2400" kern="100" dirty="0" smtClean="0">
                <a:latin typeface="+mj-ea"/>
                <a:ea typeface="+mj-ea"/>
                <a:cs typeface="Times New Roman" panose="02020603050405020304" pitchFamily="18" charset="0"/>
              </a:rPr>
              <a:t>)</a:t>
            </a:r>
          </a:p>
          <a:p>
            <a:pPr marL="455930" indent="-198120" algn="just">
              <a:spcBef>
                <a:spcPts val="600"/>
              </a:spcBef>
              <a:spcAft>
                <a:spcPts val="0"/>
              </a:spcAft>
            </a:pPr>
            <a:endParaRPr lang="zh-TW" altLang="zh-TW" sz="2400" kern="100" dirty="0">
              <a:latin typeface="+mj-ea"/>
              <a:ea typeface="+mj-ea"/>
              <a:cs typeface="Times New Roman" panose="02020603050405020304" pitchFamily="18" charset="0"/>
            </a:endParaRPr>
          </a:p>
          <a:p>
            <a:r>
              <a:rPr lang="zh-TW" altLang="en-US" sz="2400" kern="100" dirty="0" smtClean="0">
                <a:latin typeface="+mj-ea"/>
                <a:ea typeface="+mj-ea"/>
                <a:cs typeface="Times New Roman" panose="02020603050405020304" pitchFamily="18" charset="0"/>
              </a:rPr>
              <a:t>    </a:t>
            </a:r>
            <a:r>
              <a:rPr lang="en-US" altLang="zh-TW" sz="2400" kern="100" dirty="0" smtClean="0">
                <a:latin typeface="+mj-ea"/>
                <a:ea typeface="+mj-ea"/>
                <a:cs typeface="Times New Roman" panose="02020603050405020304" pitchFamily="18" charset="0"/>
              </a:rPr>
              <a:t>2</a:t>
            </a:r>
            <a:r>
              <a:rPr lang="en-US" altLang="zh-TW" sz="2400" kern="100" dirty="0">
                <a:latin typeface="+mj-ea"/>
                <a:ea typeface="+mj-ea"/>
                <a:cs typeface="Times New Roman" panose="02020603050405020304" pitchFamily="18" charset="0"/>
              </a:rPr>
              <a:t>.</a:t>
            </a:r>
            <a:r>
              <a:rPr lang="zh-TW" altLang="zh-TW" sz="2400" kern="100" dirty="0">
                <a:latin typeface="+mj-ea"/>
                <a:ea typeface="+mj-ea"/>
                <a:cs typeface="Times New Roman" panose="02020603050405020304" pitchFamily="18" charset="0"/>
              </a:rPr>
              <a:t>無論是否有所修正，都請召集人將相關紙本</a:t>
            </a:r>
            <a:r>
              <a:rPr lang="zh-TW" altLang="zh-TW" sz="2400" b="1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附件一</a:t>
            </a:r>
            <a:r>
              <a:rPr lang="zh-TW" altLang="zh-TW" sz="2400" b="1" kern="100" dirty="0" smtClean="0">
                <a:latin typeface="+mj-ea"/>
                <a:ea typeface="+mj-ea"/>
                <a:cs typeface="Times New Roman" panose="02020603050405020304" pitchFamily="18" charset="0"/>
              </a:rPr>
              <a:t>於</a:t>
            </a:r>
            <a:endParaRPr lang="en-US" altLang="zh-TW" sz="2400" b="1" kern="100" dirty="0" smtClean="0">
              <a:latin typeface="+mj-ea"/>
              <a:ea typeface="+mj-ea"/>
              <a:cs typeface="Times New Roman" panose="02020603050405020304" pitchFamily="18" charset="0"/>
            </a:endParaRPr>
          </a:p>
          <a:p>
            <a:r>
              <a:rPr lang="zh-TW" altLang="en-US" sz="2400" b="1" kern="100" dirty="0">
                <a:latin typeface="+mj-ea"/>
                <a:ea typeface="+mj-ea"/>
                <a:cs typeface="Times New Roman" panose="02020603050405020304" pitchFamily="18" charset="0"/>
              </a:rPr>
              <a:t> </a:t>
            </a:r>
            <a:r>
              <a:rPr lang="zh-TW" altLang="en-US" sz="2400" b="1" kern="100" dirty="0" smtClean="0">
                <a:latin typeface="+mj-ea"/>
                <a:ea typeface="+mj-ea"/>
                <a:cs typeface="Times New Roman" panose="02020603050405020304" pitchFamily="18" charset="0"/>
              </a:rPr>
              <a:t>     </a:t>
            </a:r>
            <a:r>
              <a:rPr lang="en-US" altLang="zh-TW" sz="2400" kern="100" dirty="0" smtClean="0">
                <a:latin typeface="+mj-ea"/>
                <a:ea typeface="+mj-ea"/>
                <a:cs typeface="Times New Roman" panose="02020603050405020304" pitchFamily="18" charset="0"/>
              </a:rPr>
              <a:t>8</a:t>
            </a:r>
            <a:r>
              <a:rPr lang="zh-TW" altLang="zh-TW" sz="2400" kern="100" dirty="0" smtClean="0">
                <a:latin typeface="+mj-ea"/>
                <a:ea typeface="+mj-ea"/>
                <a:cs typeface="Times New Roman" panose="02020603050405020304" pitchFamily="18" charset="0"/>
              </a:rPr>
              <a:t>月</a:t>
            </a:r>
            <a:r>
              <a:rPr lang="en-US" altLang="zh-TW" sz="2400" kern="100" dirty="0" smtClean="0">
                <a:latin typeface="+mj-ea"/>
                <a:ea typeface="+mj-ea"/>
                <a:cs typeface="Times New Roman" panose="02020603050405020304" pitchFamily="18" charset="0"/>
              </a:rPr>
              <a:t>30</a:t>
            </a:r>
            <a:r>
              <a:rPr lang="zh-TW" altLang="zh-TW" sz="2400" kern="100" dirty="0" smtClean="0">
                <a:latin typeface="+mj-ea"/>
                <a:ea typeface="+mj-ea"/>
                <a:cs typeface="Times New Roman" panose="02020603050405020304" pitchFamily="18" charset="0"/>
              </a:rPr>
              <a:t>日</a:t>
            </a:r>
            <a:r>
              <a:rPr lang="en-US" altLang="zh-TW" sz="2400" kern="100" dirty="0" smtClean="0">
                <a:latin typeface="+mj-ea"/>
                <a:ea typeface="+mj-ea"/>
                <a:cs typeface="Times New Roman" panose="02020603050405020304" pitchFamily="18" charset="0"/>
              </a:rPr>
              <a:t>(</a:t>
            </a:r>
            <a:r>
              <a:rPr lang="zh-TW" altLang="zh-TW" sz="2400" kern="100" dirty="0" smtClean="0">
                <a:latin typeface="+mj-ea"/>
                <a:ea typeface="+mj-ea"/>
                <a:cs typeface="Times New Roman" panose="02020603050405020304" pitchFamily="18" charset="0"/>
              </a:rPr>
              <a:t>星期五</a:t>
            </a:r>
            <a:r>
              <a:rPr lang="en-US" altLang="zh-TW" sz="2400" kern="100" dirty="0" smtClean="0">
                <a:latin typeface="+mj-ea"/>
                <a:ea typeface="+mj-ea"/>
                <a:cs typeface="Times New Roman" panose="02020603050405020304" pitchFamily="18" charset="0"/>
              </a:rPr>
              <a:t>)</a:t>
            </a:r>
            <a:r>
              <a:rPr lang="zh-TW" altLang="zh-TW" sz="2400" kern="100" dirty="0" smtClean="0">
                <a:latin typeface="+mj-ea"/>
                <a:ea typeface="+mj-ea"/>
                <a:cs typeface="Times New Roman" panose="02020603050405020304" pitchFamily="18" charset="0"/>
              </a:rPr>
              <a:t>備課結束後，交回給</a:t>
            </a:r>
            <a:r>
              <a:rPr lang="zh-TW" altLang="zh-TW" sz="2400" kern="100" dirty="0" smtClean="0">
                <a:latin typeface="+mj-ea"/>
                <a:ea typeface="+mj-ea"/>
                <a:cs typeface="Times New Roman" panose="02020603050405020304" pitchFamily="18" charset="0"/>
              </a:rPr>
              <a:t>教務處</a:t>
            </a:r>
            <a:r>
              <a:rPr lang="zh-TW" altLang="en-US" sz="2400" b="1" u="sng" kern="100" dirty="0" smtClean="0">
                <a:latin typeface="+mj-ea"/>
                <a:ea typeface="+mj-ea"/>
                <a:cs typeface="Times New Roman" panose="02020603050405020304" pitchFamily="18" charset="0"/>
              </a:rPr>
              <a:t>君</a:t>
            </a:r>
            <a:r>
              <a:rPr lang="zh-TW" altLang="en-US" sz="2400" b="1" u="sng" kern="100" dirty="0">
                <a:latin typeface="+mj-ea"/>
                <a:ea typeface="+mj-ea"/>
                <a:cs typeface="Times New Roman" panose="02020603050405020304" pitchFamily="18" charset="0"/>
              </a:rPr>
              <a:t>濤</a:t>
            </a:r>
            <a:r>
              <a:rPr lang="zh-TW" altLang="zh-TW" sz="2400" kern="100" dirty="0" smtClean="0">
                <a:latin typeface="+mj-ea"/>
                <a:ea typeface="+mj-ea"/>
                <a:cs typeface="Times New Roman" panose="02020603050405020304" pitchFamily="18" charset="0"/>
              </a:rPr>
              <a:t>小姐</a:t>
            </a:r>
            <a:r>
              <a:rPr lang="zh-TW" altLang="zh-TW" kern="100" dirty="0" smtClean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endParaRPr lang="zh-TW" altLang="en-US" dirty="0"/>
          </a:p>
        </p:txBody>
      </p:sp>
      <p:grpSp>
        <p:nvGrpSpPr>
          <p:cNvPr id="4" name="群組 3"/>
          <p:cNvGrpSpPr/>
          <p:nvPr/>
        </p:nvGrpSpPr>
        <p:grpSpPr>
          <a:xfrm>
            <a:off x="7504882" y="166714"/>
            <a:ext cx="1385679" cy="684523"/>
            <a:chOff x="7434793" y="296206"/>
            <a:chExt cx="1385679" cy="684523"/>
          </a:xfrm>
        </p:grpSpPr>
        <p:pic>
          <p:nvPicPr>
            <p:cNvPr id="5" name="圖片 4" descr="C:\Users\輔導主任\Desktop\1.jpg"/>
            <p:cNvPicPr/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6992"/>
            <a:stretch/>
          </p:blipFill>
          <p:spPr bwMode="auto">
            <a:xfrm>
              <a:off x="8207190" y="296206"/>
              <a:ext cx="613282" cy="547414"/>
            </a:xfrm>
            <a:prstGeom prst="round2DiagRect">
              <a:avLst>
                <a:gd name="adj1" fmla="val 47091"/>
                <a:gd name="adj2" fmla="val 0"/>
              </a:avLst>
            </a:prstGeom>
            <a:ln w="57150" cap="sq">
              <a:solidFill>
                <a:srgbClr val="FFFFFF"/>
              </a:solidFill>
              <a:miter lim="800000"/>
            </a:ln>
            <a:effectLst>
              <a:outerShdw blurRad="254000" algn="tl" rotWithShape="0">
                <a:srgbClr val="000000">
                  <a:alpha val="43000"/>
                </a:srgbClr>
              </a:outerShdw>
            </a:effectLst>
          </p:spPr>
        </p:pic>
        <p:pic>
          <p:nvPicPr>
            <p:cNvPr id="6" name="圖片 5" descr="C:\Users\輔導主任\Desktop\1.jpg"/>
            <p:cNvPicPr/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6992"/>
            <a:stretch/>
          </p:blipFill>
          <p:spPr bwMode="auto">
            <a:xfrm flipH="1">
              <a:off x="7434793" y="373593"/>
              <a:ext cx="778761" cy="607136"/>
            </a:xfrm>
            <a:prstGeom prst="round2DiagRect">
              <a:avLst>
                <a:gd name="adj1" fmla="val 50000"/>
                <a:gd name="adj2" fmla="val 0"/>
              </a:avLst>
            </a:prstGeom>
            <a:ln w="57150" cap="sq">
              <a:solidFill>
                <a:srgbClr val="FFFFFF"/>
              </a:solidFill>
              <a:miter lim="800000"/>
            </a:ln>
            <a:effectLst>
              <a:outerShdw blurRad="254000" algn="tl" rotWithShape="0">
                <a:srgbClr val="000000">
                  <a:alpha val="43000"/>
                </a:srgbClr>
              </a:outerShdw>
            </a:effectLst>
          </p:spPr>
        </p:pic>
      </p:grpSp>
    </p:spTree>
    <p:extLst>
      <p:ext uri="{BB962C8B-B14F-4D97-AF65-F5344CB8AC3E}">
        <p14:creationId xmlns:p14="http://schemas.microsoft.com/office/powerpoint/2010/main" val="95114287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403648" y="692696"/>
            <a:ext cx="7416824" cy="576064"/>
          </a:xfrm>
          <a:solidFill>
            <a:srgbClr val="FFFF00"/>
          </a:solidFill>
        </p:spPr>
        <p:txBody>
          <a:bodyPr>
            <a:noAutofit/>
          </a:bodyPr>
          <a:lstStyle/>
          <a:p>
            <a:r>
              <a:rPr lang="zh-TW" altLang="zh-TW" b="1" dirty="0">
                <a:solidFill>
                  <a:srgbClr val="FF0000"/>
                </a:solidFill>
                <a:latin typeface="微軟正黑體" panose="020B0604030504040204" pitchFamily="34" charset="-120"/>
              </a:rPr>
              <a:t>貳、轉知事項</a:t>
            </a:r>
            <a:r>
              <a:rPr lang="en-US" altLang="zh-TW" b="1" dirty="0">
                <a:solidFill>
                  <a:srgbClr val="FF0000"/>
                </a:solidFill>
                <a:latin typeface="微軟正黑體" panose="020B0604030504040204" pitchFamily="34" charset="-120"/>
              </a:rPr>
              <a:t>      </a:t>
            </a:r>
            <a:r>
              <a:rPr lang="en-US" altLang="zh-TW" b="1" dirty="0" smtClean="0">
                <a:solidFill>
                  <a:srgbClr val="FF0000"/>
                </a:solidFill>
                <a:latin typeface="微軟正黑體" panose="020B0604030504040204" pitchFamily="34" charset="-120"/>
              </a:rPr>
              <a:t>                     </a:t>
            </a:r>
            <a:r>
              <a:rPr lang="zh-TW" altLang="en-US" b="1" dirty="0" smtClean="0">
                <a:solidFill>
                  <a:srgbClr val="FF0000"/>
                </a:solidFill>
                <a:latin typeface="微軟正黑體" panose="020B0604030504040204" pitchFamily="34" charset="-120"/>
              </a:rPr>
              <a:t>     </a:t>
            </a:r>
            <a:r>
              <a:rPr lang="en-US" altLang="zh-TW" b="1" dirty="0" smtClean="0">
                <a:solidFill>
                  <a:srgbClr val="FF0000"/>
                </a:solidFill>
                <a:latin typeface="微軟正黑體" panose="020B0604030504040204" pitchFamily="34" charset="-120"/>
              </a:rPr>
              <a:t>11</a:t>
            </a:r>
            <a:endParaRPr lang="zh-TW" altLang="en-US" dirty="0"/>
          </a:p>
        </p:txBody>
      </p:sp>
      <p:sp>
        <p:nvSpPr>
          <p:cNvPr id="3" name="矩形 2"/>
          <p:cNvSpPr/>
          <p:nvPr/>
        </p:nvSpPr>
        <p:spPr>
          <a:xfrm>
            <a:off x="827584" y="1988840"/>
            <a:ext cx="7866399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81280" algn="just">
              <a:spcAft>
                <a:spcPts val="0"/>
              </a:spcAft>
            </a:pPr>
            <a:r>
              <a:rPr lang="zh-TW" altLang="zh-TW" sz="2800" b="1" kern="100" dirty="0">
                <a:latin typeface="+mj-ea"/>
                <a:ea typeface="+mj-ea"/>
                <a:cs typeface="Times New Roman" panose="02020603050405020304" pitchFamily="18" charset="0"/>
              </a:rPr>
              <a:t>二、工作分配</a:t>
            </a:r>
            <a:r>
              <a:rPr lang="en-US" altLang="zh-TW" sz="2800" b="1" kern="100" dirty="0">
                <a:latin typeface="+mj-ea"/>
                <a:ea typeface="+mj-ea"/>
                <a:cs typeface="Times New Roman" panose="02020603050405020304" pitchFamily="18" charset="0"/>
              </a:rPr>
              <a:t>(</a:t>
            </a:r>
            <a:r>
              <a:rPr lang="zh-TW" altLang="zh-TW" sz="2800" b="1" kern="100" dirty="0">
                <a:latin typeface="+mj-ea"/>
                <a:ea typeface="+mj-ea"/>
                <a:cs typeface="Times New Roman" panose="02020603050405020304" pitchFamily="18" charset="0"/>
              </a:rPr>
              <a:t>附件</a:t>
            </a:r>
            <a:r>
              <a:rPr lang="en-US" altLang="zh-TW" sz="2800" b="1" kern="100" dirty="0">
                <a:latin typeface="+mj-ea"/>
                <a:ea typeface="+mj-ea"/>
                <a:cs typeface="Times New Roman" panose="02020603050405020304" pitchFamily="18" charset="0"/>
              </a:rPr>
              <a:t>)</a:t>
            </a:r>
            <a:endParaRPr lang="zh-TW" altLang="zh-TW" sz="2800" kern="100" dirty="0">
              <a:latin typeface="+mj-ea"/>
              <a:ea typeface="+mj-ea"/>
              <a:cs typeface="Times New Roman" panose="02020603050405020304" pitchFamily="18" charset="0"/>
            </a:endParaRPr>
          </a:p>
          <a:p>
            <a:pPr marL="753110" indent="-494030" algn="just">
              <a:spcAft>
                <a:spcPts val="0"/>
              </a:spcAft>
            </a:pPr>
            <a:r>
              <a:rPr lang="en-US" altLang="zh-TW" sz="2800" kern="100" dirty="0">
                <a:latin typeface="+mj-ea"/>
                <a:ea typeface="+mj-ea"/>
                <a:cs typeface="Times New Roman" panose="02020603050405020304" pitchFamily="18" charset="0"/>
              </a:rPr>
              <a:t>1.</a:t>
            </a:r>
            <a:r>
              <a:rPr lang="zh-TW" altLang="zh-TW" sz="2800" kern="100" dirty="0">
                <a:latin typeface="+mj-ea"/>
                <a:ea typeface="+mj-ea"/>
                <a:cs typeface="Times New Roman" panose="02020603050405020304" pitchFamily="18" charset="0"/>
              </a:rPr>
              <a:t>一般事務性的工作分配</a:t>
            </a:r>
            <a:r>
              <a:rPr lang="zh-TW" altLang="zh-TW" sz="2800" kern="100" dirty="0" smtClean="0">
                <a:latin typeface="+mj-ea"/>
                <a:ea typeface="+mj-ea"/>
                <a:cs typeface="Times New Roman" panose="02020603050405020304" pitchFamily="18" charset="0"/>
              </a:rPr>
              <a:t>。</a:t>
            </a:r>
            <a:endParaRPr lang="en-US" altLang="zh-TW" sz="2800" kern="100" dirty="0" smtClean="0">
              <a:latin typeface="+mj-ea"/>
              <a:ea typeface="+mj-ea"/>
              <a:cs typeface="Times New Roman" panose="02020603050405020304" pitchFamily="18" charset="0"/>
            </a:endParaRPr>
          </a:p>
          <a:p>
            <a:pPr marL="753110" indent="-494030" algn="just">
              <a:spcAft>
                <a:spcPts val="0"/>
              </a:spcAft>
            </a:pPr>
            <a:r>
              <a:rPr lang="zh-TW" altLang="en-US" sz="2800" kern="100" dirty="0">
                <a:latin typeface="+mj-ea"/>
                <a:ea typeface="+mj-ea"/>
                <a:cs typeface="Times New Roman" panose="02020603050405020304" pitchFamily="18" charset="0"/>
              </a:rPr>
              <a:t> </a:t>
            </a:r>
            <a:endParaRPr lang="zh-TW" altLang="zh-TW" sz="2800" kern="100" dirty="0">
              <a:latin typeface="+mj-ea"/>
              <a:ea typeface="+mj-ea"/>
              <a:cs typeface="Times New Roman" panose="02020603050405020304" pitchFamily="18" charset="0"/>
            </a:endParaRPr>
          </a:p>
          <a:p>
            <a:r>
              <a:rPr lang="zh-TW" altLang="en-US" sz="2800" kern="100" dirty="0" smtClean="0">
                <a:latin typeface="+mj-ea"/>
                <a:ea typeface="+mj-ea"/>
                <a:cs typeface="Times New Roman" panose="02020603050405020304" pitchFamily="18" charset="0"/>
              </a:rPr>
              <a:t>   </a:t>
            </a:r>
            <a:r>
              <a:rPr lang="en-US" altLang="zh-TW" sz="2800" kern="100" dirty="0" smtClean="0">
                <a:latin typeface="+mj-ea"/>
                <a:ea typeface="+mj-ea"/>
                <a:cs typeface="Times New Roman" panose="02020603050405020304" pitchFamily="18" charset="0"/>
              </a:rPr>
              <a:t>2</a:t>
            </a:r>
            <a:r>
              <a:rPr lang="en-US" altLang="zh-TW" sz="2800" kern="100" dirty="0">
                <a:latin typeface="+mj-ea"/>
                <a:ea typeface="+mj-ea"/>
                <a:cs typeface="Times New Roman" panose="02020603050405020304" pitchFamily="18" charset="0"/>
              </a:rPr>
              <a:t>.</a:t>
            </a:r>
            <a:r>
              <a:rPr lang="zh-TW" altLang="zh-TW" sz="2800" kern="100" dirty="0">
                <a:latin typeface="+mj-ea"/>
                <a:ea typeface="+mj-ea"/>
                <a:cs typeface="Times New Roman" panose="02020603050405020304" pitchFamily="18" charset="0"/>
              </a:rPr>
              <a:t>相關紙本請於</a:t>
            </a:r>
            <a:r>
              <a:rPr lang="en-US" altLang="zh-TW" sz="2800" kern="100" dirty="0">
                <a:latin typeface="+mj-ea"/>
                <a:ea typeface="+mj-ea"/>
                <a:cs typeface="Times New Roman" panose="02020603050405020304" pitchFamily="18" charset="0"/>
              </a:rPr>
              <a:t>8</a:t>
            </a:r>
            <a:r>
              <a:rPr lang="zh-TW" altLang="zh-TW" sz="2800" kern="100" dirty="0">
                <a:latin typeface="+mj-ea"/>
                <a:ea typeface="+mj-ea"/>
                <a:cs typeface="Times New Roman" panose="02020603050405020304" pitchFamily="18" charset="0"/>
              </a:rPr>
              <a:t>月</a:t>
            </a:r>
            <a:r>
              <a:rPr lang="en-US" altLang="zh-TW" sz="2800" kern="100" dirty="0">
                <a:latin typeface="+mj-ea"/>
                <a:ea typeface="+mj-ea"/>
                <a:cs typeface="Times New Roman" panose="02020603050405020304" pitchFamily="18" charset="0"/>
              </a:rPr>
              <a:t>30</a:t>
            </a:r>
            <a:r>
              <a:rPr lang="zh-TW" altLang="zh-TW" sz="2800" kern="100" dirty="0">
                <a:latin typeface="+mj-ea"/>
                <a:ea typeface="+mj-ea"/>
                <a:cs typeface="Times New Roman" panose="02020603050405020304" pitchFamily="18" charset="0"/>
              </a:rPr>
              <a:t>日</a:t>
            </a:r>
            <a:r>
              <a:rPr lang="en-US" altLang="zh-TW" sz="2800" kern="100" dirty="0">
                <a:latin typeface="+mj-ea"/>
                <a:ea typeface="+mj-ea"/>
                <a:cs typeface="Times New Roman" panose="02020603050405020304" pitchFamily="18" charset="0"/>
              </a:rPr>
              <a:t>(</a:t>
            </a:r>
            <a:r>
              <a:rPr lang="zh-TW" altLang="zh-TW" sz="2800" kern="100" dirty="0">
                <a:latin typeface="+mj-ea"/>
                <a:ea typeface="+mj-ea"/>
                <a:cs typeface="Times New Roman" panose="02020603050405020304" pitchFamily="18" charset="0"/>
              </a:rPr>
              <a:t>星期五</a:t>
            </a:r>
            <a:r>
              <a:rPr lang="en-US" altLang="zh-TW" sz="2800" kern="100" dirty="0">
                <a:latin typeface="+mj-ea"/>
                <a:ea typeface="+mj-ea"/>
                <a:cs typeface="Times New Roman" panose="02020603050405020304" pitchFamily="18" charset="0"/>
              </a:rPr>
              <a:t>)</a:t>
            </a:r>
            <a:r>
              <a:rPr lang="zh-TW" altLang="zh-TW" sz="2800" kern="100" dirty="0">
                <a:latin typeface="+mj-ea"/>
                <a:ea typeface="+mj-ea"/>
                <a:cs typeface="Times New Roman" panose="02020603050405020304" pitchFamily="18" charset="0"/>
              </a:rPr>
              <a:t>備課結束後</a:t>
            </a:r>
            <a:r>
              <a:rPr lang="zh-TW" altLang="zh-TW" sz="2800" kern="100" dirty="0" smtClean="0">
                <a:latin typeface="+mj-ea"/>
                <a:ea typeface="+mj-ea"/>
                <a:cs typeface="Times New Roman" panose="02020603050405020304" pitchFamily="18" charset="0"/>
              </a:rPr>
              <a:t>，</a:t>
            </a:r>
            <a:endParaRPr lang="en-US" altLang="zh-TW" sz="2800" kern="100" dirty="0" smtClean="0">
              <a:latin typeface="+mj-ea"/>
              <a:ea typeface="+mj-ea"/>
              <a:cs typeface="Times New Roman" panose="02020603050405020304" pitchFamily="18" charset="0"/>
            </a:endParaRPr>
          </a:p>
          <a:p>
            <a:r>
              <a:rPr lang="zh-TW" altLang="en-US" sz="2800" kern="100" dirty="0">
                <a:latin typeface="+mj-ea"/>
                <a:ea typeface="+mj-ea"/>
                <a:cs typeface="Times New Roman" panose="02020603050405020304" pitchFamily="18" charset="0"/>
              </a:rPr>
              <a:t> </a:t>
            </a:r>
            <a:r>
              <a:rPr lang="zh-TW" altLang="en-US" sz="2800" kern="100" dirty="0" smtClean="0">
                <a:latin typeface="+mj-ea"/>
                <a:ea typeface="+mj-ea"/>
                <a:cs typeface="Times New Roman" panose="02020603050405020304" pitchFamily="18" charset="0"/>
              </a:rPr>
              <a:t>    </a:t>
            </a:r>
            <a:r>
              <a:rPr lang="zh-TW" altLang="zh-TW" sz="2800" kern="100" dirty="0" smtClean="0">
                <a:latin typeface="+mj-ea"/>
                <a:ea typeface="+mj-ea"/>
                <a:cs typeface="Times New Roman" panose="02020603050405020304" pitchFamily="18" charset="0"/>
              </a:rPr>
              <a:t>交</a:t>
            </a:r>
            <a:r>
              <a:rPr lang="zh-TW" altLang="zh-TW" sz="2800" kern="100" dirty="0">
                <a:latin typeface="+mj-ea"/>
                <a:ea typeface="+mj-ea"/>
                <a:cs typeface="Times New Roman" panose="02020603050405020304" pitchFamily="18" charset="0"/>
              </a:rPr>
              <a:t>回給教務處</a:t>
            </a:r>
            <a:r>
              <a:rPr lang="zh-TW" altLang="zh-TW" sz="2800" b="1" u="sng" kern="100" dirty="0">
                <a:latin typeface="+mj-ea"/>
                <a:ea typeface="+mj-ea"/>
                <a:cs typeface="Times New Roman" panose="02020603050405020304" pitchFamily="18" charset="0"/>
              </a:rPr>
              <a:t>嘉惠</a:t>
            </a:r>
            <a:r>
              <a:rPr lang="zh-TW" altLang="zh-TW" sz="2800" kern="100" dirty="0">
                <a:latin typeface="+mj-ea"/>
                <a:ea typeface="+mj-ea"/>
                <a:cs typeface="Times New Roman" panose="02020603050405020304" pitchFamily="18" charset="0"/>
              </a:rPr>
              <a:t>小姐。</a:t>
            </a:r>
            <a:endParaRPr lang="zh-TW" altLang="en-US" sz="2800" dirty="0">
              <a:latin typeface="+mj-ea"/>
              <a:ea typeface="+mj-ea"/>
            </a:endParaRPr>
          </a:p>
        </p:txBody>
      </p:sp>
      <p:grpSp>
        <p:nvGrpSpPr>
          <p:cNvPr id="4" name="群組 3"/>
          <p:cNvGrpSpPr/>
          <p:nvPr/>
        </p:nvGrpSpPr>
        <p:grpSpPr>
          <a:xfrm>
            <a:off x="7596336" y="188640"/>
            <a:ext cx="1385679" cy="684523"/>
            <a:chOff x="7434793" y="296206"/>
            <a:chExt cx="1385679" cy="684523"/>
          </a:xfrm>
        </p:grpSpPr>
        <p:pic>
          <p:nvPicPr>
            <p:cNvPr id="5" name="圖片 4" descr="C:\Users\輔導主任\Desktop\1.jpg"/>
            <p:cNvPicPr/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6992"/>
            <a:stretch/>
          </p:blipFill>
          <p:spPr bwMode="auto">
            <a:xfrm>
              <a:off x="8207190" y="296206"/>
              <a:ext cx="613282" cy="547414"/>
            </a:xfrm>
            <a:prstGeom prst="round2DiagRect">
              <a:avLst>
                <a:gd name="adj1" fmla="val 47091"/>
                <a:gd name="adj2" fmla="val 0"/>
              </a:avLst>
            </a:prstGeom>
            <a:ln w="57150" cap="sq">
              <a:solidFill>
                <a:srgbClr val="FFFFFF"/>
              </a:solidFill>
              <a:miter lim="800000"/>
            </a:ln>
            <a:effectLst>
              <a:outerShdw blurRad="254000" algn="tl" rotWithShape="0">
                <a:srgbClr val="000000">
                  <a:alpha val="43000"/>
                </a:srgbClr>
              </a:outerShdw>
            </a:effectLst>
          </p:spPr>
        </p:pic>
        <p:pic>
          <p:nvPicPr>
            <p:cNvPr id="6" name="圖片 5" descr="C:\Users\輔導主任\Desktop\1.jpg"/>
            <p:cNvPicPr/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6992"/>
            <a:stretch/>
          </p:blipFill>
          <p:spPr bwMode="auto">
            <a:xfrm flipH="1">
              <a:off x="7434793" y="373593"/>
              <a:ext cx="778761" cy="607136"/>
            </a:xfrm>
            <a:prstGeom prst="round2DiagRect">
              <a:avLst>
                <a:gd name="adj1" fmla="val 50000"/>
                <a:gd name="adj2" fmla="val 0"/>
              </a:avLst>
            </a:prstGeom>
            <a:ln w="57150" cap="sq">
              <a:solidFill>
                <a:srgbClr val="FFFFFF"/>
              </a:solidFill>
              <a:miter lim="800000"/>
            </a:ln>
            <a:effectLst>
              <a:outerShdw blurRad="254000" algn="tl" rotWithShape="0">
                <a:srgbClr val="000000">
                  <a:alpha val="43000"/>
                </a:srgbClr>
              </a:outerShdw>
            </a:effectLst>
          </p:spPr>
        </p:pic>
      </p:grpSp>
    </p:spTree>
    <p:extLst>
      <p:ext uri="{BB962C8B-B14F-4D97-AF65-F5344CB8AC3E}">
        <p14:creationId xmlns:p14="http://schemas.microsoft.com/office/powerpoint/2010/main" val="368936617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259632" y="692696"/>
            <a:ext cx="6914728" cy="572642"/>
          </a:xfrm>
          <a:solidFill>
            <a:srgbClr val="FFFF00"/>
          </a:solidFill>
        </p:spPr>
        <p:txBody>
          <a:bodyPr>
            <a:noAutofit/>
          </a:bodyPr>
          <a:lstStyle/>
          <a:p>
            <a:r>
              <a:rPr lang="zh-TW" altLang="zh-TW" b="1" dirty="0">
                <a:solidFill>
                  <a:srgbClr val="FF0000"/>
                </a:solidFill>
                <a:latin typeface="微軟正黑體" panose="020B0604030504040204" pitchFamily="34" charset="-120"/>
              </a:rPr>
              <a:t>貳、轉知事項</a:t>
            </a:r>
            <a:r>
              <a:rPr lang="en-US" altLang="zh-TW" b="1" dirty="0">
                <a:solidFill>
                  <a:srgbClr val="FF0000"/>
                </a:solidFill>
                <a:latin typeface="微軟正黑體" panose="020B0604030504040204" pitchFamily="34" charset="-120"/>
              </a:rPr>
              <a:t>   </a:t>
            </a:r>
            <a:r>
              <a:rPr lang="en-US" altLang="zh-TW" b="1" dirty="0" smtClean="0">
                <a:solidFill>
                  <a:srgbClr val="FF0000"/>
                </a:solidFill>
                <a:latin typeface="微軟正黑體" panose="020B0604030504040204" pitchFamily="34" charset="-120"/>
              </a:rPr>
              <a:t>                 </a:t>
            </a:r>
            <a:r>
              <a:rPr lang="zh-TW" altLang="en-US" b="1" dirty="0" smtClean="0">
                <a:solidFill>
                  <a:srgbClr val="FF0000"/>
                </a:solidFill>
                <a:latin typeface="微軟正黑體" panose="020B0604030504040204" pitchFamily="34" charset="-120"/>
              </a:rPr>
              <a:t>     </a:t>
            </a:r>
            <a:r>
              <a:rPr lang="en-US" altLang="zh-TW" sz="3200" b="1" dirty="0" smtClean="0">
                <a:solidFill>
                  <a:srgbClr val="FF0000"/>
                </a:solidFill>
                <a:latin typeface="微軟正黑體" panose="020B0604030504040204" pitchFamily="34" charset="-120"/>
              </a:rPr>
              <a:t>12</a:t>
            </a:r>
            <a:endParaRPr lang="zh-TW" altLang="en-US" sz="3200" dirty="0"/>
          </a:p>
        </p:txBody>
      </p:sp>
      <p:sp>
        <p:nvSpPr>
          <p:cNvPr id="3" name="矩形 2"/>
          <p:cNvSpPr/>
          <p:nvPr/>
        </p:nvSpPr>
        <p:spPr>
          <a:xfrm>
            <a:off x="899592" y="2074783"/>
            <a:ext cx="7967607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71120" algn="just">
              <a:spcAft>
                <a:spcPts val="0"/>
              </a:spcAft>
            </a:pPr>
            <a:r>
              <a:rPr lang="zh-TW" altLang="zh-TW" sz="2400" b="1" kern="100" dirty="0">
                <a:latin typeface="+mj-ea"/>
                <a:ea typeface="+mj-ea"/>
                <a:cs typeface="Times New Roman" panose="02020603050405020304" pitchFamily="18" charset="0"/>
              </a:rPr>
              <a:t>三、研習規劃</a:t>
            </a:r>
            <a:endParaRPr lang="zh-TW" altLang="zh-TW" sz="2400" kern="100" dirty="0">
              <a:latin typeface="+mj-ea"/>
              <a:ea typeface="+mj-ea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US" altLang="zh-TW" sz="2400" b="1" kern="100" dirty="0">
                <a:latin typeface="+mj-ea"/>
                <a:ea typeface="+mj-ea"/>
                <a:cs typeface="Times New Roman" panose="02020603050405020304" pitchFamily="18" charset="0"/>
              </a:rPr>
              <a:t>    </a:t>
            </a:r>
            <a:r>
              <a:rPr lang="en-US" altLang="zh-TW" sz="2400" kern="100" dirty="0">
                <a:latin typeface="+mj-ea"/>
                <a:ea typeface="+mj-ea"/>
                <a:cs typeface="Times New Roman" panose="02020603050405020304" pitchFamily="18" charset="0"/>
              </a:rPr>
              <a:t>1.</a:t>
            </a:r>
            <a:r>
              <a:rPr lang="zh-TW" altLang="zh-TW" sz="2400" kern="100" dirty="0">
                <a:latin typeface="+mj-ea"/>
                <a:ea typeface="+mj-ea"/>
                <a:cs typeface="Times New Roman" panose="02020603050405020304" pitchFamily="18" charset="0"/>
              </a:rPr>
              <a:t>請各領域自行討論與規劃本學期領域內之研習主題</a:t>
            </a:r>
            <a:r>
              <a:rPr lang="zh-TW" altLang="zh-TW" sz="2400" kern="100" dirty="0" smtClean="0">
                <a:latin typeface="+mj-ea"/>
                <a:ea typeface="+mj-ea"/>
                <a:cs typeface="Times New Roman" panose="02020603050405020304" pitchFamily="18" charset="0"/>
              </a:rPr>
              <a:t>與</a:t>
            </a:r>
            <a:endParaRPr lang="en-US" altLang="zh-TW" sz="2400" kern="100" dirty="0" smtClean="0">
              <a:latin typeface="+mj-ea"/>
              <a:ea typeface="+mj-ea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zh-TW" altLang="en-US" sz="2400" kern="100" dirty="0">
                <a:latin typeface="+mj-ea"/>
                <a:ea typeface="+mj-ea"/>
                <a:cs typeface="Times New Roman" panose="02020603050405020304" pitchFamily="18" charset="0"/>
              </a:rPr>
              <a:t> </a:t>
            </a:r>
            <a:r>
              <a:rPr lang="zh-TW" altLang="en-US" sz="2400" kern="100" dirty="0" smtClean="0">
                <a:latin typeface="+mj-ea"/>
                <a:ea typeface="+mj-ea"/>
                <a:cs typeface="Times New Roman" panose="02020603050405020304" pitchFamily="18" charset="0"/>
              </a:rPr>
              <a:t>     </a:t>
            </a:r>
            <a:r>
              <a:rPr lang="zh-TW" altLang="zh-TW" sz="2400" kern="100" dirty="0" smtClean="0">
                <a:latin typeface="+mj-ea"/>
                <a:ea typeface="+mj-ea"/>
                <a:cs typeface="Times New Roman" panose="02020603050405020304" pitchFamily="18" charset="0"/>
              </a:rPr>
              <a:t>計畫</a:t>
            </a:r>
            <a:r>
              <a:rPr lang="zh-TW" altLang="zh-TW" sz="2400" kern="100" dirty="0">
                <a:latin typeface="+mj-ea"/>
                <a:ea typeface="+mj-ea"/>
                <a:cs typeface="Times New Roman" panose="02020603050405020304" pitchFamily="18" charset="0"/>
              </a:rPr>
              <a:t>等要項</a:t>
            </a:r>
            <a:r>
              <a:rPr lang="zh-TW" altLang="zh-TW" sz="2400" kern="100" dirty="0" smtClean="0">
                <a:latin typeface="+mj-ea"/>
                <a:ea typeface="+mj-ea"/>
                <a:cs typeface="Times New Roman" panose="02020603050405020304" pitchFamily="18" charset="0"/>
              </a:rPr>
              <a:t>。</a:t>
            </a:r>
            <a:endParaRPr lang="en-US" altLang="zh-TW" sz="2400" kern="100" dirty="0" smtClean="0">
              <a:latin typeface="+mj-ea"/>
              <a:ea typeface="+mj-ea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endParaRPr lang="zh-TW" altLang="zh-TW" sz="2400" kern="100" dirty="0">
              <a:latin typeface="+mj-ea"/>
              <a:ea typeface="+mj-ea"/>
              <a:cs typeface="Times New Roman" panose="02020603050405020304" pitchFamily="18" charset="0"/>
            </a:endParaRPr>
          </a:p>
          <a:p>
            <a:pPr marL="410210" indent="-152400" algn="just">
              <a:spcAft>
                <a:spcPts val="0"/>
              </a:spcAft>
            </a:pPr>
            <a:r>
              <a:rPr lang="en-US" altLang="zh-TW" sz="2400" kern="100" dirty="0">
                <a:latin typeface="+mj-ea"/>
                <a:ea typeface="+mj-ea"/>
                <a:cs typeface="Times New Roman" panose="02020603050405020304" pitchFamily="18" charset="0"/>
              </a:rPr>
              <a:t>2.</a:t>
            </a:r>
            <a:r>
              <a:rPr lang="zh-TW" altLang="zh-TW" sz="2400" kern="100" dirty="0">
                <a:latin typeface="+mj-ea"/>
                <a:ea typeface="+mj-ea"/>
                <a:cs typeface="Times New Roman" panose="02020603050405020304" pitchFamily="18" charset="0"/>
              </a:rPr>
              <a:t>本學期辦理研習期間為</a:t>
            </a:r>
            <a:r>
              <a:rPr lang="en-US" altLang="zh-TW" sz="2400" kern="100" dirty="0">
                <a:latin typeface="+mj-ea"/>
                <a:ea typeface="+mj-ea"/>
                <a:cs typeface="Times New Roman" panose="02020603050405020304" pitchFamily="18" charset="0"/>
              </a:rPr>
              <a:t>11</a:t>
            </a:r>
            <a:r>
              <a:rPr lang="zh-TW" altLang="zh-TW" sz="2400" kern="100" dirty="0">
                <a:latin typeface="+mj-ea"/>
                <a:ea typeface="+mj-ea"/>
                <a:cs typeface="Times New Roman" panose="02020603050405020304" pitchFamily="18" charset="0"/>
              </a:rPr>
              <a:t>月</a:t>
            </a:r>
            <a:r>
              <a:rPr lang="en-US" altLang="zh-TW" sz="2400" kern="100" dirty="0">
                <a:latin typeface="+mj-ea"/>
                <a:ea typeface="+mj-ea"/>
                <a:cs typeface="Times New Roman" panose="02020603050405020304" pitchFamily="18" charset="0"/>
              </a:rPr>
              <a:t>1</a:t>
            </a:r>
            <a:r>
              <a:rPr lang="zh-TW" altLang="zh-TW" sz="2400" kern="100" dirty="0">
                <a:latin typeface="+mj-ea"/>
                <a:ea typeface="+mj-ea"/>
                <a:cs typeface="Times New Roman" panose="02020603050405020304" pitchFamily="18" charset="0"/>
              </a:rPr>
              <a:t>日（週五）</a:t>
            </a:r>
            <a:r>
              <a:rPr lang="en-US" altLang="zh-TW" sz="2400" kern="100" dirty="0">
                <a:latin typeface="+mj-ea"/>
                <a:ea typeface="+mj-ea"/>
                <a:cs typeface="Times New Roman" panose="02020603050405020304" pitchFamily="18" charset="0"/>
              </a:rPr>
              <a:t>~11</a:t>
            </a:r>
            <a:r>
              <a:rPr lang="zh-TW" altLang="zh-TW" sz="2400" kern="100" dirty="0">
                <a:latin typeface="+mj-ea"/>
                <a:ea typeface="+mj-ea"/>
                <a:cs typeface="Times New Roman" panose="02020603050405020304" pitchFamily="18" charset="0"/>
              </a:rPr>
              <a:t>月</a:t>
            </a:r>
            <a:r>
              <a:rPr lang="en-US" altLang="zh-TW" sz="2400" kern="100" dirty="0">
                <a:latin typeface="+mj-ea"/>
                <a:ea typeface="+mj-ea"/>
                <a:cs typeface="Times New Roman" panose="02020603050405020304" pitchFamily="18" charset="0"/>
              </a:rPr>
              <a:t>29</a:t>
            </a:r>
            <a:r>
              <a:rPr lang="zh-TW" altLang="zh-TW" sz="2400" kern="100" dirty="0">
                <a:latin typeface="+mj-ea"/>
                <a:ea typeface="+mj-ea"/>
                <a:cs typeface="Times New Roman" panose="02020603050405020304" pitchFamily="18" charset="0"/>
              </a:rPr>
              <a:t>日（週五），請配合辦理完畢，已利經費核銷。</a:t>
            </a:r>
          </a:p>
          <a:p>
            <a:r>
              <a:rPr lang="zh-TW" altLang="en-US" sz="2400" kern="100" dirty="0" smtClean="0">
                <a:latin typeface="+mj-ea"/>
                <a:ea typeface="+mj-ea"/>
                <a:cs typeface="Times New Roman" panose="02020603050405020304" pitchFamily="18" charset="0"/>
              </a:rPr>
              <a:t>    </a:t>
            </a:r>
            <a:r>
              <a:rPr lang="en-US" altLang="zh-TW" sz="2400" kern="100" dirty="0" smtClean="0">
                <a:latin typeface="+mj-ea"/>
                <a:ea typeface="+mj-ea"/>
                <a:cs typeface="Times New Roman" panose="02020603050405020304" pitchFamily="18" charset="0"/>
              </a:rPr>
              <a:t>3</a:t>
            </a:r>
            <a:r>
              <a:rPr lang="en-US" altLang="zh-TW" sz="2400" kern="100" dirty="0">
                <a:latin typeface="+mj-ea"/>
                <a:ea typeface="+mj-ea"/>
                <a:cs typeface="Times New Roman" panose="02020603050405020304" pitchFamily="18" charset="0"/>
              </a:rPr>
              <a:t>.</a:t>
            </a:r>
            <a:r>
              <a:rPr lang="zh-TW" altLang="zh-TW" sz="2400" kern="100" dirty="0">
                <a:latin typeface="+mj-ea"/>
                <a:ea typeface="+mj-ea"/>
                <a:cs typeface="Times New Roman" panose="02020603050405020304" pitchFamily="18" charset="0"/>
              </a:rPr>
              <a:t>因經費有限，依申請先後順予核予申請補助，每</a:t>
            </a:r>
            <a:r>
              <a:rPr lang="zh-TW" altLang="zh-TW" sz="2400" kern="100" dirty="0" smtClean="0">
                <a:latin typeface="+mj-ea"/>
                <a:ea typeface="+mj-ea"/>
                <a:cs typeface="Times New Roman" panose="02020603050405020304" pitchFamily="18" charset="0"/>
              </a:rPr>
              <a:t>一場</a:t>
            </a:r>
            <a:endParaRPr lang="en-US" altLang="zh-TW" sz="2400" kern="100" dirty="0" smtClean="0">
              <a:latin typeface="+mj-ea"/>
              <a:ea typeface="+mj-ea"/>
              <a:cs typeface="Times New Roman" panose="02020603050405020304" pitchFamily="18" charset="0"/>
            </a:endParaRPr>
          </a:p>
          <a:p>
            <a:r>
              <a:rPr lang="zh-TW" altLang="en-US" sz="2400" kern="100" dirty="0">
                <a:latin typeface="+mj-ea"/>
                <a:ea typeface="+mj-ea"/>
                <a:cs typeface="Times New Roman" panose="02020603050405020304" pitchFamily="18" charset="0"/>
              </a:rPr>
              <a:t> </a:t>
            </a:r>
            <a:r>
              <a:rPr lang="zh-TW" altLang="en-US" sz="2400" kern="100" dirty="0" smtClean="0">
                <a:latin typeface="+mj-ea"/>
                <a:ea typeface="+mj-ea"/>
                <a:cs typeface="Times New Roman" panose="02020603050405020304" pitchFamily="18" charset="0"/>
              </a:rPr>
              <a:t>     </a:t>
            </a:r>
            <a:r>
              <a:rPr lang="zh-TW" altLang="zh-TW" sz="2400" kern="100" dirty="0" smtClean="0">
                <a:latin typeface="+mj-ea"/>
                <a:ea typeface="+mj-ea"/>
                <a:cs typeface="Times New Roman" panose="02020603050405020304" pitchFamily="18" charset="0"/>
              </a:rPr>
              <a:t>次</a:t>
            </a:r>
            <a:r>
              <a:rPr lang="en-US" altLang="zh-TW" sz="2400" kern="100" dirty="0">
                <a:latin typeface="+mj-ea"/>
                <a:ea typeface="+mj-ea"/>
                <a:cs typeface="Times New Roman" panose="02020603050405020304" pitchFamily="18" charset="0"/>
              </a:rPr>
              <a:t>2</a:t>
            </a:r>
            <a:r>
              <a:rPr lang="zh-TW" altLang="zh-TW" sz="2400" kern="100" dirty="0">
                <a:latin typeface="+mj-ea"/>
                <a:ea typeface="+mj-ea"/>
                <a:cs typeface="Times New Roman" panose="02020603050405020304" pitchFamily="18" charset="0"/>
              </a:rPr>
              <a:t>小時，補助經費</a:t>
            </a:r>
            <a:r>
              <a:rPr lang="en-US" altLang="zh-TW" sz="2400" kern="100" dirty="0">
                <a:latin typeface="+mj-ea"/>
                <a:ea typeface="+mj-ea"/>
                <a:cs typeface="Times New Roman" panose="02020603050405020304" pitchFamily="18" charset="0"/>
              </a:rPr>
              <a:t>2,000</a:t>
            </a:r>
            <a:r>
              <a:rPr lang="zh-TW" altLang="zh-TW" sz="2400" kern="100" dirty="0">
                <a:latin typeface="+mj-ea"/>
                <a:ea typeface="+mj-ea"/>
                <a:cs typeface="Times New Roman" panose="02020603050405020304" pitchFamily="18" charset="0"/>
              </a:rPr>
              <a:t>元；若經費用罄，即停止</a:t>
            </a:r>
            <a:r>
              <a:rPr lang="zh-TW" altLang="zh-TW" sz="2400" kern="100" dirty="0" smtClean="0">
                <a:latin typeface="+mj-ea"/>
                <a:ea typeface="+mj-ea"/>
                <a:cs typeface="Times New Roman" panose="02020603050405020304" pitchFamily="18" charset="0"/>
              </a:rPr>
              <a:t>申</a:t>
            </a:r>
            <a:endParaRPr lang="en-US" altLang="zh-TW" sz="2400" kern="100" dirty="0" smtClean="0">
              <a:latin typeface="+mj-ea"/>
              <a:ea typeface="+mj-ea"/>
              <a:cs typeface="Times New Roman" panose="02020603050405020304" pitchFamily="18" charset="0"/>
            </a:endParaRPr>
          </a:p>
          <a:p>
            <a:r>
              <a:rPr lang="zh-TW" altLang="en-US" sz="2400" kern="100" dirty="0">
                <a:latin typeface="+mj-ea"/>
                <a:ea typeface="+mj-ea"/>
                <a:cs typeface="Times New Roman" panose="02020603050405020304" pitchFamily="18" charset="0"/>
              </a:rPr>
              <a:t> </a:t>
            </a:r>
            <a:r>
              <a:rPr lang="zh-TW" altLang="en-US" sz="2400" kern="100" dirty="0" smtClean="0">
                <a:latin typeface="+mj-ea"/>
                <a:ea typeface="+mj-ea"/>
                <a:cs typeface="Times New Roman" panose="02020603050405020304" pitchFamily="18" charset="0"/>
              </a:rPr>
              <a:t>      </a:t>
            </a:r>
            <a:r>
              <a:rPr lang="zh-TW" altLang="zh-TW" sz="2400" kern="100" dirty="0" smtClean="0">
                <a:latin typeface="+mj-ea"/>
                <a:ea typeface="+mj-ea"/>
                <a:cs typeface="Times New Roman" panose="02020603050405020304" pitchFamily="18" charset="0"/>
              </a:rPr>
              <a:t>請</a:t>
            </a:r>
            <a:r>
              <a:rPr lang="zh-TW" altLang="zh-TW" sz="2400" kern="100" dirty="0">
                <a:latin typeface="+mj-ea"/>
                <a:ea typeface="+mj-ea"/>
                <a:cs typeface="Times New Roman" panose="02020603050405020304" pitchFamily="18" charset="0"/>
              </a:rPr>
              <a:t>。</a:t>
            </a:r>
            <a:endParaRPr lang="zh-TW" altLang="en-US" sz="2400" dirty="0">
              <a:latin typeface="+mj-ea"/>
              <a:ea typeface="+mj-ea"/>
            </a:endParaRPr>
          </a:p>
        </p:txBody>
      </p:sp>
      <p:grpSp>
        <p:nvGrpSpPr>
          <p:cNvPr id="4" name="群組 3"/>
          <p:cNvGrpSpPr/>
          <p:nvPr/>
        </p:nvGrpSpPr>
        <p:grpSpPr>
          <a:xfrm>
            <a:off x="7481520" y="188640"/>
            <a:ext cx="1385679" cy="684523"/>
            <a:chOff x="7434793" y="296206"/>
            <a:chExt cx="1385679" cy="684523"/>
          </a:xfrm>
        </p:grpSpPr>
        <p:pic>
          <p:nvPicPr>
            <p:cNvPr id="5" name="圖片 4" descr="C:\Users\輔導主任\Desktop\1.jpg"/>
            <p:cNvPicPr/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6992"/>
            <a:stretch/>
          </p:blipFill>
          <p:spPr bwMode="auto">
            <a:xfrm>
              <a:off x="8207190" y="296206"/>
              <a:ext cx="613282" cy="547414"/>
            </a:xfrm>
            <a:prstGeom prst="round2DiagRect">
              <a:avLst>
                <a:gd name="adj1" fmla="val 47091"/>
                <a:gd name="adj2" fmla="val 0"/>
              </a:avLst>
            </a:prstGeom>
            <a:ln w="57150" cap="sq">
              <a:solidFill>
                <a:srgbClr val="FFFFFF"/>
              </a:solidFill>
              <a:miter lim="800000"/>
            </a:ln>
            <a:effectLst>
              <a:outerShdw blurRad="254000" algn="tl" rotWithShape="0">
                <a:srgbClr val="000000">
                  <a:alpha val="43000"/>
                </a:srgbClr>
              </a:outerShdw>
            </a:effectLst>
          </p:spPr>
        </p:pic>
        <p:pic>
          <p:nvPicPr>
            <p:cNvPr id="6" name="圖片 5" descr="C:\Users\輔導主任\Desktop\1.jpg"/>
            <p:cNvPicPr/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6992"/>
            <a:stretch/>
          </p:blipFill>
          <p:spPr bwMode="auto">
            <a:xfrm flipH="1">
              <a:off x="7434793" y="373593"/>
              <a:ext cx="778761" cy="607136"/>
            </a:xfrm>
            <a:prstGeom prst="round2DiagRect">
              <a:avLst>
                <a:gd name="adj1" fmla="val 50000"/>
                <a:gd name="adj2" fmla="val 0"/>
              </a:avLst>
            </a:prstGeom>
            <a:ln w="57150" cap="sq">
              <a:solidFill>
                <a:srgbClr val="FFFFFF"/>
              </a:solidFill>
              <a:miter lim="800000"/>
            </a:ln>
            <a:effectLst>
              <a:outerShdw blurRad="254000" algn="tl" rotWithShape="0">
                <a:srgbClr val="000000">
                  <a:alpha val="43000"/>
                </a:srgbClr>
              </a:outerShdw>
            </a:effectLst>
          </p:spPr>
        </p:pic>
      </p:grpSp>
    </p:spTree>
    <p:extLst>
      <p:ext uri="{BB962C8B-B14F-4D97-AF65-F5344CB8AC3E}">
        <p14:creationId xmlns:p14="http://schemas.microsoft.com/office/powerpoint/2010/main" val="127244265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115616" y="696118"/>
            <a:ext cx="7202760" cy="644650"/>
          </a:xfrm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zh-TW" altLang="zh-TW" b="1" dirty="0">
                <a:solidFill>
                  <a:srgbClr val="FF0000"/>
                </a:solidFill>
                <a:latin typeface="微軟正黑體" panose="020B0604030504040204" pitchFamily="34" charset="-120"/>
              </a:rPr>
              <a:t>貳、轉知事項</a:t>
            </a:r>
            <a:r>
              <a:rPr lang="en-US" altLang="zh-TW" b="1" dirty="0">
                <a:solidFill>
                  <a:srgbClr val="FF0000"/>
                </a:solidFill>
                <a:latin typeface="微軟正黑體" panose="020B0604030504040204" pitchFamily="34" charset="-120"/>
              </a:rPr>
              <a:t>   </a:t>
            </a:r>
            <a:r>
              <a:rPr lang="zh-TW" altLang="en-US" b="1" dirty="0" smtClean="0">
                <a:solidFill>
                  <a:srgbClr val="FF0000"/>
                </a:solidFill>
                <a:latin typeface="微軟正黑體" panose="020B0604030504040204" pitchFamily="34" charset="-120"/>
              </a:rPr>
              <a:t>                             </a:t>
            </a:r>
            <a:r>
              <a:rPr lang="en-US" altLang="zh-TW" sz="3200" b="1" dirty="0" smtClean="0">
                <a:solidFill>
                  <a:srgbClr val="FF0000"/>
                </a:solidFill>
                <a:latin typeface="微軟正黑體" panose="020B0604030504040204" pitchFamily="34" charset="-120"/>
              </a:rPr>
              <a:t>13                            </a:t>
            </a:r>
            <a:r>
              <a:rPr lang="zh-TW" altLang="en-US" sz="3200" b="1" dirty="0" smtClean="0">
                <a:solidFill>
                  <a:srgbClr val="FF0000"/>
                </a:solidFill>
                <a:latin typeface="微軟正黑體" panose="020B0604030504040204" pitchFamily="34" charset="-120"/>
              </a:rPr>
              <a:t>     </a:t>
            </a:r>
            <a:endParaRPr lang="zh-TW" altLang="en-US" sz="3200" dirty="0"/>
          </a:p>
        </p:txBody>
      </p:sp>
      <p:sp>
        <p:nvSpPr>
          <p:cNvPr id="4" name="內容版面配置區 3"/>
          <p:cNvSpPr>
            <a:spLocks noGrp="1"/>
          </p:cNvSpPr>
          <p:nvPr>
            <p:ph idx="1"/>
          </p:nvPr>
        </p:nvSpPr>
        <p:spPr>
          <a:xfrm>
            <a:off x="539552" y="1770859"/>
            <a:ext cx="8370455" cy="4610469"/>
          </a:xfrm>
        </p:spPr>
        <p:txBody>
          <a:bodyPr>
            <a:normAutofit/>
          </a:bodyPr>
          <a:lstStyle/>
          <a:p>
            <a:r>
              <a:rPr lang="zh-TW" altLang="zh-TW" sz="2400" b="1" dirty="0">
                <a:latin typeface="+mj-ea"/>
                <a:ea typeface="+mj-ea"/>
              </a:rPr>
              <a:t>肆、必須繳回的資料</a:t>
            </a:r>
            <a:r>
              <a:rPr lang="en-US" altLang="zh-TW" sz="2400" b="1" dirty="0">
                <a:latin typeface="+mj-ea"/>
                <a:ea typeface="+mj-ea"/>
              </a:rPr>
              <a:t>:</a:t>
            </a:r>
            <a:endParaRPr lang="zh-TW" altLang="zh-TW" sz="2400" dirty="0">
              <a:latin typeface="+mj-ea"/>
              <a:ea typeface="+mj-ea"/>
            </a:endParaRPr>
          </a:p>
          <a:p>
            <a:r>
              <a:rPr lang="en-US" altLang="zh-TW" sz="2400" dirty="0">
                <a:latin typeface="+mj-ea"/>
                <a:ea typeface="+mj-ea"/>
              </a:rPr>
              <a:t>  </a:t>
            </a:r>
            <a:r>
              <a:rPr lang="zh-TW" altLang="zh-TW" sz="2400" dirty="0">
                <a:latin typeface="+mj-ea"/>
                <a:ea typeface="+mj-ea"/>
              </a:rPr>
              <a:t>一、</a:t>
            </a:r>
            <a:r>
              <a:rPr lang="en-US" altLang="zh-TW" sz="2400" b="1" dirty="0">
                <a:latin typeface="+mj-ea"/>
                <a:ea typeface="+mj-ea"/>
              </a:rPr>
              <a:t>8</a:t>
            </a:r>
            <a:r>
              <a:rPr lang="zh-TW" altLang="zh-TW" sz="2400" b="1" dirty="0">
                <a:latin typeface="+mj-ea"/>
                <a:ea typeface="+mj-ea"/>
              </a:rPr>
              <a:t>月</a:t>
            </a:r>
            <a:r>
              <a:rPr lang="en-US" altLang="zh-TW" sz="2400" b="1" dirty="0">
                <a:latin typeface="+mj-ea"/>
                <a:ea typeface="+mj-ea"/>
              </a:rPr>
              <a:t>30</a:t>
            </a:r>
            <a:r>
              <a:rPr lang="zh-TW" altLang="zh-TW" sz="2400" b="1" dirty="0">
                <a:latin typeface="+mj-ea"/>
                <a:ea typeface="+mj-ea"/>
              </a:rPr>
              <a:t>日</a:t>
            </a:r>
            <a:r>
              <a:rPr lang="en-US" altLang="zh-TW" sz="2400" b="1" dirty="0">
                <a:latin typeface="+mj-ea"/>
                <a:ea typeface="+mj-ea"/>
              </a:rPr>
              <a:t>(</a:t>
            </a:r>
            <a:r>
              <a:rPr lang="zh-TW" altLang="zh-TW" sz="2400" b="1" dirty="0">
                <a:latin typeface="+mj-ea"/>
                <a:ea typeface="+mj-ea"/>
              </a:rPr>
              <a:t>星期五</a:t>
            </a:r>
            <a:r>
              <a:rPr lang="en-US" altLang="zh-TW" sz="2400" b="1" dirty="0">
                <a:latin typeface="+mj-ea"/>
                <a:ea typeface="+mj-ea"/>
              </a:rPr>
              <a:t>)</a:t>
            </a:r>
            <a:r>
              <a:rPr lang="zh-TW" altLang="zh-TW" sz="2400" b="1" dirty="0">
                <a:latin typeface="+mj-ea"/>
                <a:ea typeface="+mj-ea"/>
              </a:rPr>
              <a:t>備課結束後</a:t>
            </a:r>
            <a:r>
              <a:rPr lang="en-US" altLang="zh-TW" sz="2400" b="1" dirty="0">
                <a:latin typeface="+mj-ea"/>
                <a:ea typeface="+mj-ea"/>
              </a:rPr>
              <a:t>,</a:t>
            </a:r>
            <a:r>
              <a:rPr lang="zh-TW" altLang="zh-TW" sz="2400" b="1" dirty="0">
                <a:latin typeface="+mj-ea"/>
                <a:ea typeface="+mj-ea"/>
              </a:rPr>
              <a:t>當天須繳回</a:t>
            </a:r>
            <a:r>
              <a:rPr lang="en-US" altLang="zh-TW" sz="2400" b="1" dirty="0">
                <a:latin typeface="+mj-ea"/>
                <a:ea typeface="+mj-ea"/>
              </a:rPr>
              <a:t>: </a:t>
            </a:r>
            <a:endParaRPr lang="zh-TW" altLang="zh-TW" sz="2400" dirty="0">
              <a:latin typeface="+mj-ea"/>
              <a:ea typeface="+mj-ea"/>
            </a:endParaRPr>
          </a:p>
          <a:p>
            <a:r>
              <a:rPr lang="en-US" altLang="zh-TW" sz="2400" dirty="0">
                <a:latin typeface="+mj-ea"/>
                <a:ea typeface="+mj-ea"/>
              </a:rPr>
              <a:t>   1.</a:t>
            </a:r>
            <a:r>
              <a:rPr lang="zh-TW" altLang="zh-TW" sz="2400" dirty="0">
                <a:latin typeface="+mj-ea"/>
                <a:ea typeface="+mj-ea"/>
              </a:rPr>
              <a:t>各領域七、八、九年級「學校本位主題教學」修正</a:t>
            </a:r>
            <a:r>
              <a:rPr lang="zh-TW" altLang="zh-TW" sz="2400" dirty="0" smtClean="0">
                <a:latin typeface="+mj-ea"/>
                <a:ea typeface="+mj-ea"/>
              </a:rPr>
              <a:t>表</a:t>
            </a:r>
            <a:endParaRPr lang="en-US" altLang="zh-TW" sz="2400" dirty="0" smtClean="0">
              <a:latin typeface="+mj-ea"/>
              <a:ea typeface="+mj-ea"/>
            </a:endParaRPr>
          </a:p>
          <a:p>
            <a:pPr marL="0" indent="0">
              <a:buNone/>
            </a:pPr>
            <a:r>
              <a:rPr lang="zh-TW" altLang="en-US" sz="2400" dirty="0">
                <a:latin typeface="+mj-ea"/>
                <a:ea typeface="+mj-ea"/>
              </a:rPr>
              <a:t> </a:t>
            </a:r>
            <a:r>
              <a:rPr lang="zh-TW" altLang="en-US" sz="2400" dirty="0" smtClean="0">
                <a:latin typeface="+mj-ea"/>
                <a:ea typeface="+mj-ea"/>
              </a:rPr>
              <a:t>         </a:t>
            </a:r>
            <a:r>
              <a:rPr lang="en-US" altLang="zh-TW" sz="2400" dirty="0" smtClean="0">
                <a:latin typeface="+mj-ea"/>
                <a:ea typeface="+mj-ea"/>
              </a:rPr>
              <a:t>(</a:t>
            </a:r>
            <a:r>
              <a:rPr lang="zh-TW" altLang="zh-TW" sz="2400" dirty="0">
                <a:latin typeface="+mj-ea"/>
                <a:ea typeface="+mj-ea"/>
              </a:rPr>
              <a:t>附件</a:t>
            </a:r>
            <a:r>
              <a:rPr lang="en-US" altLang="zh-TW" sz="2400" dirty="0">
                <a:latin typeface="+mj-ea"/>
                <a:ea typeface="+mj-ea"/>
              </a:rPr>
              <a:t>)</a:t>
            </a:r>
            <a:endParaRPr lang="zh-TW" altLang="zh-TW" sz="2400" dirty="0">
              <a:latin typeface="+mj-ea"/>
              <a:ea typeface="+mj-ea"/>
            </a:endParaRPr>
          </a:p>
          <a:p>
            <a:r>
              <a:rPr lang="en-US" altLang="zh-TW" sz="2400" dirty="0">
                <a:latin typeface="+mj-ea"/>
                <a:ea typeface="+mj-ea"/>
              </a:rPr>
              <a:t>2. </a:t>
            </a:r>
            <a:r>
              <a:rPr lang="zh-TW" altLang="zh-TW" sz="2400" dirty="0">
                <a:latin typeface="+mj-ea"/>
                <a:ea typeface="+mj-ea"/>
              </a:rPr>
              <a:t>會議記錄本</a:t>
            </a:r>
            <a:r>
              <a:rPr lang="en-US" altLang="zh-TW" sz="2400" dirty="0">
                <a:latin typeface="+mj-ea"/>
                <a:ea typeface="+mj-ea"/>
              </a:rPr>
              <a:t>(</a:t>
            </a:r>
            <a:r>
              <a:rPr lang="zh-TW" altLang="zh-TW" sz="2400" dirty="0">
                <a:latin typeface="+mj-ea"/>
                <a:ea typeface="+mj-ea"/>
              </a:rPr>
              <a:t>內含簽到單、工作分配表</a:t>
            </a:r>
            <a:r>
              <a:rPr lang="en-US" altLang="zh-TW" sz="2400" dirty="0">
                <a:latin typeface="+mj-ea"/>
                <a:ea typeface="+mj-ea"/>
              </a:rPr>
              <a:t>(</a:t>
            </a:r>
            <a:r>
              <a:rPr lang="zh-TW" altLang="zh-TW" sz="2400" dirty="0">
                <a:latin typeface="+mj-ea"/>
                <a:ea typeface="+mj-ea"/>
              </a:rPr>
              <a:t>附件</a:t>
            </a:r>
            <a:r>
              <a:rPr lang="en-US" altLang="zh-TW" sz="2400" dirty="0">
                <a:latin typeface="+mj-ea"/>
                <a:ea typeface="+mj-ea"/>
              </a:rPr>
              <a:t>)</a:t>
            </a:r>
            <a:r>
              <a:rPr lang="zh-TW" altLang="zh-TW" sz="2400" dirty="0">
                <a:latin typeface="+mj-ea"/>
                <a:ea typeface="+mj-ea"/>
              </a:rPr>
              <a:t>及會議記錄</a:t>
            </a:r>
            <a:r>
              <a:rPr lang="en-US" altLang="zh-TW" sz="2400" dirty="0" smtClean="0">
                <a:latin typeface="+mj-ea"/>
                <a:ea typeface="+mj-ea"/>
              </a:rPr>
              <a:t>-</a:t>
            </a:r>
          </a:p>
          <a:p>
            <a:pPr marL="0" indent="0">
              <a:buNone/>
            </a:pPr>
            <a:r>
              <a:rPr lang="zh-TW" altLang="en-US" sz="2400">
                <a:latin typeface="+mj-ea"/>
                <a:ea typeface="+mj-ea"/>
              </a:rPr>
              <a:t> </a:t>
            </a:r>
            <a:r>
              <a:rPr lang="zh-TW" altLang="en-US" sz="2400" smtClean="0">
                <a:latin typeface="+mj-ea"/>
                <a:ea typeface="+mj-ea"/>
              </a:rPr>
              <a:t>         </a:t>
            </a:r>
            <a:r>
              <a:rPr lang="en-US" altLang="zh-TW" sz="2400" smtClean="0">
                <a:latin typeface="+mj-ea"/>
                <a:ea typeface="+mj-ea"/>
              </a:rPr>
              <a:t>A4</a:t>
            </a:r>
            <a:r>
              <a:rPr lang="zh-TW" altLang="zh-TW" sz="2400" dirty="0">
                <a:latin typeface="+mj-ea"/>
                <a:ea typeface="+mj-ea"/>
              </a:rPr>
              <a:t>標楷</a:t>
            </a:r>
            <a:r>
              <a:rPr lang="en-US" altLang="zh-TW" sz="2400" dirty="0">
                <a:latin typeface="+mj-ea"/>
                <a:ea typeface="+mj-ea"/>
              </a:rPr>
              <a:t>14</a:t>
            </a:r>
            <a:r>
              <a:rPr lang="zh-TW" altLang="zh-TW" sz="2400" dirty="0">
                <a:latin typeface="+mj-ea"/>
                <a:ea typeface="+mj-ea"/>
              </a:rPr>
              <a:t>號字體</a:t>
            </a:r>
            <a:r>
              <a:rPr lang="en-US" altLang="zh-TW" sz="2400" dirty="0">
                <a:latin typeface="+mj-ea"/>
                <a:ea typeface="+mj-ea"/>
              </a:rPr>
              <a:t>)</a:t>
            </a:r>
            <a:endParaRPr lang="zh-TW" altLang="zh-TW" sz="2400" dirty="0">
              <a:latin typeface="+mj-ea"/>
              <a:ea typeface="+mj-ea"/>
            </a:endParaRPr>
          </a:p>
          <a:p>
            <a:r>
              <a:rPr lang="en-US" altLang="zh-TW" sz="2400" dirty="0">
                <a:latin typeface="+mj-ea"/>
                <a:ea typeface="+mj-ea"/>
              </a:rPr>
              <a:t>3.</a:t>
            </a:r>
            <a:r>
              <a:rPr lang="zh-TW" altLang="zh-TW" sz="2400" dirty="0">
                <a:latin typeface="+mj-ea"/>
                <a:ea typeface="+mj-ea"/>
              </a:rPr>
              <a:t>各領域成績評量修正表</a:t>
            </a:r>
            <a:r>
              <a:rPr lang="en-US" altLang="zh-TW" sz="2400" dirty="0">
                <a:latin typeface="+mj-ea"/>
                <a:ea typeface="+mj-ea"/>
              </a:rPr>
              <a:t>(</a:t>
            </a:r>
            <a:r>
              <a:rPr lang="zh-TW" altLang="zh-TW" sz="2400" dirty="0">
                <a:latin typeface="+mj-ea"/>
                <a:ea typeface="+mj-ea"/>
              </a:rPr>
              <a:t>附件</a:t>
            </a:r>
            <a:r>
              <a:rPr lang="en-US" altLang="zh-TW" sz="2400" dirty="0">
                <a:latin typeface="+mj-ea"/>
                <a:ea typeface="+mj-ea"/>
              </a:rPr>
              <a:t>)</a:t>
            </a:r>
            <a:endParaRPr lang="zh-TW" altLang="zh-TW" sz="2400" dirty="0">
              <a:latin typeface="+mj-ea"/>
              <a:ea typeface="+mj-ea"/>
            </a:endParaRPr>
          </a:p>
          <a:p>
            <a:r>
              <a:rPr lang="en-US" altLang="zh-TW" sz="2400" dirty="0">
                <a:latin typeface="+mj-ea"/>
                <a:ea typeface="+mj-ea"/>
              </a:rPr>
              <a:t>4.</a:t>
            </a:r>
            <a:r>
              <a:rPr lang="zh-TW" altLang="zh-TW" sz="2400" dirty="0">
                <a:latin typeface="+mj-ea"/>
                <a:ea typeface="+mj-ea"/>
              </a:rPr>
              <a:t>各領域</a:t>
            </a:r>
            <a:r>
              <a:rPr lang="zh-TW" altLang="zh-TW" sz="2400" dirty="0" smtClean="0">
                <a:latin typeface="+mj-ea"/>
                <a:ea typeface="+mj-ea"/>
              </a:rPr>
              <a:t>教師公開</a:t>
            </a:r>
            <a:r>
              <a:rPr lang="zh-TW" altLang="zh-TW" sz="2400" dirty="0">
                <a:latin typeface="+mj-ea"/>
                <a:ea typeface="+mj-ea"/>
              </a:rPr>
              <a:t>授課時程表</a:t>
            </a:r>
            <a:r>
              <a:rPr lang="en-US" altLang="zh-TW" sz="2400" dirty="0">
                <a:latin typeface="+mj-ea"/>
                <a:ea typeface="+mj-ea"/>
              </a:rPr>
              <a:t>(</a:t>
            </a:r>
            <a:r>
              <a:rPr lang="zh-TW" altLang="zh-TW" sz="2400" dirty="0">
                <a:latin typeface="+mj-ea"/>
                <a:ea typeface="+mj-ea"/>
              </a:rPr>
              <a:t>附件</a:t>
            </a:r>
            <a:r>
              <a:rPr lang="en-US" altLang="zh-TW" sz="2400" dirty="0">
                <a:latin typeface="+mj-ea"/>
                <a:ea typeface="+mj-ea"/>
              </a:rPr>
              <a:t>)</a:t>
            </a:r>
            <a:endParaRPr lang="zh-TW" altLang="zh-TW" sz="2400" dirty="0">
              <a:latin typeface="+mj-ea"/>
              <a:ea typeface="+mj-ea"/>
            </a:endParaRPr>
          </a:p>
        </p:txBody>
      </p:sp>
      <p:grpSp>
        <p:nvGrpSpPr>
          <p:cNvPr id="5" name="群組 4"/>
          <p:cNvGrpSpPr/>
          <p:nvPr/>
        </p:nvGrpSpPr>
        <p:grpSpPr>
          <a:xfrm>
            <a:off x="7524328" y="188640"/>
            <a:ext cx="1385679" cy="684523"/>
            <a:chOff x="7434793" y="296206"/>
            <a:chExt cx="1385679" cy="684523"/>
          </a:xfrm>
        </p:grpSpPr>
        <p:pic>
          <p:nvPicPr>
            <p:cNvPr id="6" name="圖片 5" descr="C:\Users\輔導主任\Desktop\1.jpg"/>
            <p:cNvPicPr/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6992"/>
            <a:stretch/>
          </p:blipFill>
          <p:spPr bwMode="auto">
            <a:xfrm>
              <a:off x="8207190" y="296206"/>
              <a:ext cx="613282" cy="547414"/>
            </a:xfrm>
            <a:prstGeom prst="round2DiagRect">
              <a:avLst>
                <a:gd name="adj1" fmla="val 47091"/>
                <a:gd name="adj2" fmla="val 0"/>
              </a:avLst>
            </a:prstGeom>
            <a:ln w="57150" cap="sq">
              <a:solidFill>
                <a:srgbClr val="FFFFFF"/>
              </a:solidFill>
              <a:miter lim="800000"/>
            </a:ln>
            <a:effectLst>
              <a:outerShdw blurRad="254000" algn="tl" rotWithShape="0">
                <a:srgbClr val="000000">
                  <a:alpha val="43000"/>
                </a:srgbClr>
              </a:outerShdw>
            </a:effectLst>
          </p:spPr>
        </p:pic>
        <p:pic>
          <p:nvPicPr>
            <p:cNvPr id="7" name="圖片 6" descr="C:\Users\輔導主任\Desktop\1.jpg"/>
            <p:cNvPicPr/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6992"/>
            <a:stretch/>
          </p:blipFill>
          <p:spPr bwMode="auto">
            <a:xfrm flipH="1">
              <a:off x="7434793" y="373593"/>
              <a:ext cx="778761" cy="607136"/>
            </a:xfrm>
            <a:prstGeom prst="round2DiagRect">
              <a:avLst>
                <a:gd name="adj1" fmla="val 50000"/>
                <a:gd name="adj2" fmla="val 0"/>
              </a:avLst>
            </a:prstGeom>
            <a:ln w="57150" cap="sq">
              <a:solidFill>
                <a:srgbClr val="FFFFFF"/>
              </a:solidFill>
              <a:miter lim="800000"/>
            </a:ln>
            <a:effectLst>
              <a:outerShdw blurRad="254000" algn="tl" rotWithShape="0">
                <a:srgbClr val="000000">
                  <a:alpha val="43000"/>
                </a:srgbClr>
              </a:outerShdw>
            </a:effectLst>
          </p:spPr>
        </p:pic>
      </p:grpSp>
    </p:spTree>
    <p:extLst>
      <p:ext uri="{BB962C8B-B14F-4D97-AF65-F5344CB8AC3E}">
        <p14:creationId xmlns:p14="http://schemas.microsoft.com/office/powerpoint/2010/main" val="1593118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403648" y="618798"/>
            <a:ext cx="6798734" cy="497439"/>
          </a:xfrm>
        </p:spPr>
        <p:txBody>
          <a:bodyPr>
            <a:noAutofit/>
          </a:bodyPr>
          <a:lstStyle/>
          <a:p>
            <a:r>
              <a:rPr lang="zh-TW" altLang="en-US" sz="4000" b="1" dirty="0" smtClean="0">
                <a:solidFill>
                  <a:srgbClr val="FF0000"/>
                </a:solidFill>
              </a:rPr>
              <a:t>業務報告</a:t>
            </a:r>
            <a:endParaRPr lang="zh-TW" altLang="en-US" sz="4000" b="1" dirty="0">
              <a:solidFill>
                <a:srgbClr val="FF0000"/>
              </a:solidFill>
            </a:endParaRPr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979712" y="275705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TW" altLang="en-US"/>
          </a:p>
        </p:txBody>
      </p:sp>
      <p:grpSp>
        <p:nvGrpSpPr>
          <p:cNvPr id="6" name="群組 5"/>
          <p:cNvGrpSpPr/>
          <p:nvPr/>
        </p:nvGrpSpPr>
        <p:grpSpPr>
          <a:xfrm>
            <a:off x="7434793" y="296206"/>
            <a:ext cx="1385679" cy="684523"/>
            <a:chOff x="7434793" y="296206"/>
            <a:chExt cx="1385679" cy="684523"/>
          </a:xfrm>
        </p:grpSpPr>
        <p:pic>
          <p:nvPicPr>
            <p:cNvPr id="7" name="圖片 6" descr="C:\Users\輔導主任\Desktop\1.jpg"/>
            <p:cNvPicPr/>
            <p:nvPr/>
          </p:nvPicPr>
          <p:blipFill rotWithShape="1">
            <a:blip r:embed="rId3" cstate="email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brigh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 b="6992"/>
            <a:stretch/>
          </p:blipFill>
          <p:spPr bwMode="auto">
            <a:xfrm>
              <a:off x="8207190" y="296206"/>
              <a:ext cx="613282" cy="547414"/>
            </a:xfrm>
            <a:prstGeom prst="round2DiagRect">
              <a:avLst>
                <a:gd name="adj1" fmla="val 47091"/>
                <a:gd name="adj2" fmla="val 0"/>
              </a:avLst>
            </a:prstGeom>
            <a:ln w="57150" cap="sq">
              <a:solidFill>
                <a:srgbClr val="FFFFFF"/>
              </a:solidFill>
              <a:miter lim="800000"/>
            </a:ln>
            <a:effectLst>
              <a:outerShdw blurRad="254000" algn="tl" rotWithShape="0">
                <a:srgbClr val="000000">
                  <a:alpha val="43000"/>
                </a:srgbClr>
              </a:outerShdw>
            </a:effectLst>
          </p:spPr>
        </p:pic>
        <p:pic>
          <p:nvPicPr>
            <p:cNvPr id="8" name="圖片 7" descr="C:\Users\輔導主任\Desktop\1.jpg"/>
            <p:cNvPicPr/>
            <p:nvPr/>
          </p:nvPicPr>
          <p:blipFill rotWithShape="1">
            <a:blip r:embed="rId3" cstate="email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brigh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 b="6992"/>
            <a:stretch/>
          </p:blipFill>
          <p:spPr bwMode="auto">
            <a:xfrm flipH="1">
              <a:off x="7434793" y="373593"/>
              <a:ext cx="778761" cy="607136"/>
            </a:xfrm>
            <a:prstGeom prst="round2DiagRect">
              <a:avLst>
                <a:gd name="adj1" fmla="val 50000"/>
                <a:gd name="adj2" fmla="val 0"/>
              </a:avLst>
            </a:prstGeom>
            <a:ln w="57150" cap="sq">
              <a:solidFill>
                <a:srgbClr val="FFFFFF"/>
              </a:solidFill>
              <a:miter lim="800000"/>
            </a:ln>
            <a:effectLst>
              <a:outerShdw blurRad="254000" algn="tl" rotWithShape="0">
                <a:srgbClr val="000000">
                  <a:alpha val="43000"/>
                </a:srgbClr>
              </a:outerShdw>
            </a:effectLst>
          </p:spPr>
        </p:pic>
      </p:grpSp>
      <p:sp>
        <p:nvSpPr>
          <p:cNvPr id="4" name="內容版面配置區 3"/>
          <p:cNvSpPr>
            <a:spLocks noGrp="1"/>
          </p:cNvSpPr>
          <p:nvPr>
            <p:ph idx="1"/>
          </p:nvPr>
        </p:nvSpPr>
        <p:spPr>
          <a:xfrm>
            <a:off x="1063264" y="1772816"/>
            <a:ext cx="7418784" cy="4138406"/>
          </a:xfrm>
        </p:spPr>
        <p:txBody>
          <a:bodyPr>
            <a:normAutofit/>
          </a:bodyPr>
          <a:lstStyle/>
          <a:p>
            <a:r>
              <a:rPr lang="zh-TW" altLang="en-US" sz="6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註冊</a:t>
            </a:r>
            <a:r>
              <a:rPr lang="zh-TW" altLang="en-US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組</a:t>
            </a:r>
            <a:endParaRPr lang="zh-TW" altLang="en-US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3483725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259632" y="188640"/>
            <a:ext cx="7130752" cy="572642"/>
          </a:xfrm>
          <a:solidFill>
            <a:srgbClr val="FFFF00"/>
          </a:solidFill>
        </p:spPr>
        <p:txBody>
          <a:bodyPr>
            <a:noAutofit/>
          </a:bodyPr>
          <a:lstStyle/>
          <a:p>
            <a:r>
              <a:rPr lang="zh-TW" altLang="zh-TW" b="1" kern="100" dirty="0">
                <a:solidFill>
                  <a:srgbClr val="FF0000"/>
                </a:solidFill>
                <a:latin typeface="微軟正黑體"/>
                <a:cs typeface="Times New Roman"/>
              </a:rPr>
              <a:t>參、備課討論主題</a:t>
            </a:r>
            <a:r>
              <a:rPr lang="zh-TW" altLang="en-US" b="1" kern="100" dirty="0">
                <a:solidFill>
                  <a:srgbClr val="FF0000"/>
                </a:solidFill>
                <a:latin typeface="微軟正黑體"/>
                <a:cs typeface="Times New Roman"/>
              </a:rPr>
              <a:t>           </a:t>
            </a:r>
            <a:r>
              <a:rPr lang="zh-TW" altLang="en-US" b="1" kern="100" dirty="0" smtClean="0">
                <a:solidFill>
                  <a:srgbClr val="FF0000"/>
                </a:solidFill>
                <a:latin typeface="微軟正黑體"/>
                <a:cs typeface="Times New Roman"/>
              </a:rPr>
              <a:t>               </a:t>
            </a:r>
            <a:r>
              <a:rPr lang="zh-TW" altLang="zh-TW" sz="3200" b="1" kern="100" dirty="0">
                <a:solidFill>
                  <a:srgbClr val="FF0000"/>
                </a:solidFill>
                <a:latin typeface="微軟正黑體"/>
                <a:cs typeface="Times New Roman"/>
              </a:rPr>
              <a:t/>
            </a:r>
            <a:br>
              <a:rPr lang="zh-TW" altLang="zh-TW" sz="3200" b="1" kern="100" dirty="0">
                <a:solidFill>
                  <a:srgbClr val="FF0000"/>
                </a:solidFill>
                <a:latin typeface="微軟正黑體"/>
                <a:cs typeface="Times New Roman"/>
              </a:rPr>
            </a:br>
            <a:endParaRPr lang="zh-TW" altLang="en-US" sz="3200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827584" y="952590"/>
            <a:ext cx="8568952" cy="5908078"/>
          </a:xfrm>
        </p:spPr>
        <p:txBody>
          <a:bodyPr>
            <a:noAutofit/>
          </a:bodyPr>
          <a:lstStyle/>
          <a:p>
            <a:pPr indent="0" algn="just">
              <a:buNone/>
            </a:pPr>
            <a:r>
              <a:rPr lang="zh-TW" altLang="en-US" sz="2000" b="1" kern="100" dirty="0">
                <a:latin typeface="+mj-ea"/>
                <a:ea typeface="+mj-ea"/>
                <a:cs typeface="Times New Roman"/>
              </a:rPr>
              <a:t>一</a:t>
            </a:r>
            <a:r>
              <a:rPr lang="zh-TW" altLang="zh-TW" sz="2000" b="1" kern="100" dirty="0" smtClean="0">
                <a:latin typeface="+mj-ea"/>
                <a:ea typeface="+mj-ea"/>
                <a:cs typeface="Times New Roman"/>
              </a:rPr>
              <a:t>、成績</a:t>
            </a:r>
            <a:r>
              <a:rPr lang="zh-TW" altLang="zh-TW" sz="2000" kern="100" dirty="0">
                <a:solidFill>
                  <a:schemeClr val="tx1"/>
                </a:solidFill>
                <a:latin typeface="+mj-ea"/>
                <a:ea typeface="+mj-ea"/>
                <a:cs typeface="Times New Roman"/>
              </a:rPr>
              <a:t>考查</a:t>
            </a:r>
            <a:r>
              <a:rPr lang="zh-TW" altLang="zh-TW" sz="2000" b="1" kern="100" dirty="0" smtClean="0">
                <a:latin typeface="+mj-ea"/>
                <a:ea typeface="+mj-ea"/>
                <a:cs typeface="Times New Roman"/>
              </a:rPr>
              <a:t>評量</a:t>
            </a:r>
            <a:r>
              <a:rPr lang="zh-TW" altLang="zh-TW" sz="2000" b="1" kern="100" dirty="0">
                <a:latin typeface="+mj-ea"/>
                <a:ea typeface="+mj-ea"/>
                <a:cs typeface="Times New Roman"/>
              </a:rPr>
              <a:t>方式</a:t>
            </a:r>
            <a:r>
              <a:rPr lang="zh-TW" altLang="zh-TW" sz="2000" b="1" kern="100" dirty="0" smtClean="0">
                <a:latin typeface="+mj-ea"/>
                <a:ea typeface="+mj-ea"/>
                <a:cs typeface="Times New Roman"/>
              </a:rPr>
              <a:t>修正</a:t>
            </a:r>
            <a:endParaRPr lang="en-US" altLang="zh-TW" sz="2000" b="1" kern="100" dirty="0" smtClean="0">
              <a:latin typeface="+mj-ea"/>
              <a:ea typeface="+mj-ea"/>
              <a:cs typeface="Times New Roman"/>
            </a:endParaRPr>
          </a:p>
          <a:p>
            <a:pPr marL="275590" indent="0" algn="just">
              <a:buNone/>
            </a:pPr>
            <a:r>
              <a:rPr lang="zh-TW" altLang="en-US" sz="2000" kern="100" dirty="0" smtClean="0">
                <a:latin typeface="+mj-ea"/>
                <a:ea typeface="+mj-ea"/>
                <a:cs typeface="Times New Roman"/>
              </a:rPr>
              <a:t>                    </a:t>
            </a:r>
            <a:r>
              <a:rPr lang="en-US" altLang="zh-TW" sz="2000" kern="100" dirty="0" smtClean="0">
                <a:latin typeface="+mj-ea"/>
                <a:ea typeface="+mj-ea"/>
                <a:cs typeface="Times New Roman" panose="02020603050405020304" pitchFamily="18" charset="0"/>
              </a:rPr>
              <a:t>1.</a:t>
            </a:r>
            <a:r>
              <a:rPr lang="zh-TW" altLang="zh-TW" sz="2000" kern="100" dirty="0">
                <a:latin typeface="+mj-ea"/>
                <a:ea typeface="+mj-ea"/>
                <a:cs typeface="Times New Roman" panose="02020603050405020304" pitchFamily="18" charset="0"/>
              </a:rPr>
              <a:t>請各領域老師務必</a:t>
            </a:r>
            <a:r>
              <a:rPr lang="zh-TW" altLang="zh-TW" sz="2000" kern="100" dirty="0">
                <a:solidFill>
                  <a:srgbClr val="FF0000"/>
                </a:solidFill>
                <a:latin typeface="+mj-ea"/>
                <a:ea typeface="+mj-ea"/>
                <a:cs typeface="Times New Roman" panose="02020603050405020304" pitchFamily="18" charset="0"/>
              </a:rPr>
              <a:t>依據領域所制定之成績考查</a:t>
            </a:r>
            <a:r>
              <a:rPr lang="zh-TW" altLang="zh-TW" sz="2000" kern="100" dirty="0" smtClean="0">
                <a:solidFill>
                  <a:srgbClr val="FF0000"/>
                </a:solidFill>
                <a:latin typeface="+mj-ea"/>
                <a:ea typeface="+mj-ea"/>
                <a:cs typeface="Times New Roman" panose="02020603050405020304" pitchFamily="18" charset="0"/>
              </a:rPr>
              <a:t>評</a:t>
            </a:r>
            <a:endParaRPr lang="en-US" altLang="zh-TW" sz="2000" kern="100" dirty="0" smtClean="0">
              <a:solidFill>
                <a:srgbClr val="FF0000"/>
              </a:solidFill>
              <a:latin typeface="+mj-ea"/>
              <a:ea typeface="+mj-ea"/>
              <a:cs typeface="Times New Roman" panose="02020603050405020304" pitchFamily="18" charset="0"/>
            </a:endParaRPr>
          </a:p>
          <a:p>
            <a:pPr marL="275590" indent="0" algn="just">
              <a:buNone/>
            </a:pPr>
            <a:r>
              <a:rPr lang="zh-TW" altLang="en-US" sz="2000" kern="100" dirty="0">
                <a:solidFill>
                  <a:srgbClr val="FF0000"/>
                </a:solidFill>
                <a:latin typeface="+mj-ea"/>
                <a:ea typeface="+mj-ea"/>
                <a:cs typeface="Times New Roman" panose="02020603050405020304" pitchFamily="18" charset="0"/>
              </a:rPr>
              <a:t> </a:t>
            </a:r>
            <a:r>
              <a:rPr lang="zh-TW" altLang="en-US" sz="2000" kern="100" dirty="0" smtClean="0">
                <a:solidFill>
                  <a:srgbClr val="FF0000"/>
                </a:solidFill>
                <a:latin typeface="+mj-ea"/>
                <a:ea typeface="+mj-ea"/>
                <a:cs typeface="Times New Roman" panose="02020603050405020304" pitchFamily="18" charset="0"/>
              </a:rPr>
              <a:t>             </a:t>
            </a:r>
            <a:r>
              <a:rPr lang="zh-TW" altLang="zh-TW" sz="2000" kern="100" dirty="0" smtClean="0">
                <a:solidFill>
                  <a:srgbClr val="FF0000"/>
                </a:solidFill>
                <a:latin typeface="+mj-ea"/>
                <a:ea typeface="+mj-ea"/>
                <a:cs typeface="Times New Roman" panose="02020603050405020304" pitchFamily="18" charset="0"/>
              </a:rPr>
              <a:t>量</a:t>
            </a:r>
            <a:r>
              <a:rPr lang="zh-TW" altLang="zh-TW" sz="2000" kern="100" dirty="0">
                <a:solidFill>
                  <a:srgbClr val="FF0000"/>
                </a:solidFill>
                <a:latin typeface="+mj-ea"/>
                <a:ea typeface="+mj-ea"/>
                <a:cs typeface="Times New Roman" panose="02020603050405020304" pitchFamily="18" charset="0"/>
              </a:rPr>
              <a:t>方式</a:t>
            </a:r>
            <a:r>
              <a:rPr lang="zh-TW" altLang="zh-TW" sz="2000" kern="100" dirty="0" smtClean="0">
                <a:solidFill>
                  <a:srgbClr val="FF0000"/>
                </a:solidFill>
                <a:latin typeface="+mj-ea"/>
                <a:ea typeface="+mj-ea"/>
                <a:cs typeface="Times New Roman" panose="02020603050405020304" pitchFamily="18" charset="0"/>
              </a:rPr>
              <a:t>，進行考查</a:t>
            </a:r>
            <a:r>
              <a:rPr lang="zh-TW" altLang="en-US" sz="2000" kern="100" dirty="0" smtClean="0">
                <a:solidFill>
                  <a:srgbClr val="FF0000"/>
                </a:solidFill>
                <a:latin typeface="+mj-ea"/>
                <a:ea typeface="+mj-ea"/>
                <a:cs typeface="Times New Roman" panose="02020603050405020304" pitchFamily="18" charset="0"/>
              </a:rPr>
              <a:t>，若有更正請紀錄說明並且</a:t>
            </a:r>
            <a:endParaRPr lang="en-US" altLang="zh-TW" sz="2000" kern="100" dirty="0" smtClean="0">
              <a:solidFill>
                <a:srgbClr val="FF0000"/>
              </a:solidFill>
              <a:latin typeface="+mj-ea"/>
              <a:ea typeface="+mj-ea"/>
              <a:cs typeface="Times New Roman" panose="02020603050405020304" pitchFamily="18" charset="0"/>
            </a:endParaRPr>
          </a:p>
          <a:p>
            <a:pPr marL="275590" indent="0" algn="just">
              <a:buNone/>
            </a:pPr>
            <a:r>
              <a:rPr lang="zh-TW" altLang="en-US" sz="2000" kern="100" dirty="0">
                <a:solidFill>
                  <a:srgbClr val="FF0000"/>
                </a:solidFill>
                <a:latin typeface="+mj-ea"/>
                <a:ea typeface="+mj-ea"/>
                <a:cs typeface="Times New Roman" panose="02020603050405020304" pitchFamily="18" charset="0"/>
              </a:rPr>
              <a:t> </a:t>
            </a:r>
            <a:r>
              <a:rPr lang="zh-TW" altLang="en-US" sz="2000" kern="100" dirty="0" smtClean="0">
                <a:solidFill>
                  <a:srgbClr val="FF0000"/>
                </a:solidFill>
                <a:latin typeface="+mj-ea"/>
                <a:ea typeface="+mj-ea"/>
                <a:cs typeface="Times New Roman" panose="02020603050405020304" pitchFamily="18" charset="0"/>
              </a:rPr>
              <a:t>             </a:t>
            </a:r>
            <a:r>
              <a:rPr lang="zh-TW" altLang="en-US" sz="2000" u="sng" kern="100" dirty="0" smtClean="0">
                <a:solidFill>
                  <a:srgbClr val="FF0000"/>
                </a:solidFill>
                <a:latin typeface="+mj-ea"/>
                <a:ea typeface="+mj-ea"/>
                <a:cs typeface="Times New Roman" panose="02020603050405020304" pitchFamily="18" charset="0"/>
              </a:rPr>
              <a:t>領召簽名</a:t>
            </a:r>
            <a:r>
              <a:rPr lang="zh-TW" altLang="zh-TW" sz="2000" kern="100" dirty="0" smtClean="0">
                <a:solidFill>
                  <a:srgbClr val="FF0000"/>
                </a:solidFill>
                <a:latin typeface="+mj-ea"/>
                <a:ea typeface="+mj-ea"/>
                <a:cs typeface="Times New Roman" panose="02020603050405020304" pitchFamily="18" charset="0"/>
              </a:rPr>
              <a:t>。</a:t>
            </a:r>
            <a:endParaRPr lang="zh-TW" altLang="zh-TW" sz="2000" kern="100" dirty="0">
              <a:solidFill>
                <a:srgbClr val="FF0000"/>
              </a:solidFill>
              <a:latin typeface="+mj-ea"/>
              <a:ea typeface="+mj-ea"/>
              <a:cs typeface="Times New Roman" panose="02020603050405020304" pitchFamily="18" charset="0"/>
            </a:endParaRPr>
          </a:p>
          <a:p>
            <a:pPr marL="274320" indent="0" algn="just">
              <a:buNone/>
            </a:pPr>
            <a:r>
              <a:rPr lang="zh-TW" altLang="en-US" sz="2000" kern="100" dirty="0" smtClean="0">
                <a:latin typeface="+mj-ea"/>
                <a:ea typeface="+mj-ea"/>
                <a:cs typeface="Times New Roman" panose="02020603050405020304" pitchFamily="18" charset="0"/>
              </a:rPr>
              <a:t>         </a:t>
            </a:r>
            <a:r>
              <a:rPr lang="en-US" altLang="zh-TW" sz="2000" kern="100" dirty="0" smtClean="0">
                <a:latin typeface="+mj-ea"/>
                <a:ea typeface="+mj-ea"/>
                <a:cs typeface="Times New Roman" panose="02020603050405020304" pitchFamily="18" charset="0"/>
              </a:rPr>
              <a:t>2</a:t>
            </a:r>
            <a:r>
              <a:rPr lang="en-US" altLang="zh-TW" sz="2000" kern="100" dirty="0">
                <a:latin typeface="+mj-ea"/>
                <a:ea typeface="+mj-ea"/>
                <a:cs typeface="Times New Roman" panose="02020603050405020304" pitchFamily="18" charset="0"/>
              </a:rPr>
              <a:t>.</a:t>
            </a:r>
            <a:r>
              <a:rPr lang="zh-TW" altLang="zh-TW" sz="2000" kern="100" dirty="0">
                <a:latin typeface="+mj-ea"/>
                <a:ea typeface="+mj-ea"/>
                <a:cs typeface="Times New Roman" panose="02020603050405020304" pitchFamily="18" charset="0"/>
              </a:rPr>
              <a:t>請於</a:t>
            </a:r>
            <a:r>
              <a:rPr lang="zh-TW" altLang="zh-TW" sz="2000" b="1" kern="100" dirty="0">
                <a:solidFill>
                  <a:srgbClr val="FF0000"/>
                </a:solidFill>
                <a:latin typeface="+mj-ea"/>
                <a:ea typeface="+mj-ea"/>
                <a:cs typeface="Times New Roman" panose="02020603050405020304" pitchFamily="18" charset="0"/>
              </a:rPr>
              <a:t>開學期初向學生充分說明</a:t>
            </a:r>
            <a:r>
              <a:rPr lang="zh-TW" altLang="zh-TW" sz="2000" kern="100" dirty="0">
                <a:latin typeface="+mj-ea"/>
                <a:ea typeface="+mj-ea"/>
                <a:cs typeface="Times New Roman" panose="02020603050405020304" pitchFamily="18" charset="0"/>
              </a:rPr>
              <a:t>本學期的成績</a:t>
            </a:r>
            <a:r>
              <a:rPr lang="zh-TW" altLang="zh-TW" sz="2000" kern="100" dirty="0" smtClean="0">
                <a:latin typeface="+mj-ea"/>
                <a:ea typeface="+mj-ea"/>
                <a:cs typeface="Times New Roman" panose="02020603050405020304" pitchFamily="18" charset="0"/>
              </a:rPr>
              <a:t>考查</a:t>
            </a:r>
            <a:endParaRPr lang="en-US" altLang="zh-TW" sz="2000" kern="100" dirty="0" smtClean="0">
              <a:latin typeface="+mj-ea"/>
              <a:ea typeface="+mj-ea"/>
              <a:cs typeface="Times New Roman" panose="02020603050405020304" pitchFamily="18" charset="0"/>
            </a:endParaRPr>
          </a:p>
          <a:p>
            <a:pPr marL="274320" indent="0" algn="just">
              <a:buNone/>
            </a:pPr>
            <a:r>
              <a:rPr lang="zh-TW" altLang="en-US" sz="2000" kern="100" dirty="0" smtClean="0">
                <a:latin typeface="+mj-ea"/>
                <a:ea typeface="+mj-ea"/>
                <a:cs typeface="Times New Roman" panose="02020603050405020304" pitchFamily="18" charset="0"/>
              </a:rPr>
              <a:t>            </a:t>
            </a:r>
            <a:r>
              <a:rPr lang="zh-TW" altLang="zh-TW" sz="2000" kern="100" dirty="0" smtClean="0">
                <a:latin typeface="+mj-ea"/>
                <a:ea typeface="+mj-ea"/>
                <a:cs typeface="Times New Roman" panose="02020603050405020304" pitchFamily="18" charset="0"/>
              </a:rPr>
              <a:t>評量方式</a:t>
            </a:r>
            <a:r>
              <a:rPr lang="zh-TW" altLang="en-US" sz="2000" kern="100" dirty="0" smtClean="0">
                <a:latin typeface="+mj-ea"/>
                <a:ea typeface="+mj-ea"/>
                <a:cs typeface="Times New Roman" panose="02020603050405020304" pitchFamily="18" charset="0"/>
              </a:rPr>
              <a:t>比例</a:t>
            </a:r>
            <a:r>
              <a:rPr lang="zh-TW" altLang="zh-TW" sz="2000" kern="100" dirty="0" smtClean="0">
                <a:latin typeface="+mj-ea"/>
                <a:ea typeface="+mj-ea"/>
                <a:cs typeface="Times New Roman" panose="02020603050405020304" pitchFamily="18" charset="0"/>
              </a:rPr>
              <a:t>，</a:t>
            </a:r>
            <a:r>
              <a:rPr lang="zh-TW" altLang="zh-TW" sz="2000" kern="100" dirty="0">
                <a:latin typeface="+mj-ea"/>
                <a:ea typeface="+mj-ea"/>
                <a:cs typeface="Times New Roman" panose="02020603050405020304" pitchFamily="18" charset="0"/>
              </a:rPr>
              <a:t>如</a:t>
            </a:r>
            <a:r>
              <a:rPr lang="en-US" altLang="zh-TW" sz="2000" kern="100" dirty="0">
                <a:latin typeface="+mj-ea"/>
                <a:ea typeface="+mj-ea"/>
                <a:cs typeface="Times New Roman" panose="02020603050405020304" pitchFamily="18" charset="0"/>
              </a:rPr>
              <a:t>:</a:t>
            </a:r>
            <a:r>
              <a:rPr lang="zh-TW" altLang="zh-TW" sz="2000" kern="100" dirty="0">
                <a:latin typeface="+mj-ea"/>
                <a:ea typeface="+mj-ea"/>
                <a:cs typeface="Times New Roman" panose="02020603050405020304" pitchFamily="18" charset="0"/>
              </a:rPr>
              <a:t>每一階段平時考成績評量方式</a:t>
            </a:r>
            <a:r>
              <a:rPr lang="en-US" altLang="zh-TW" sz="2000" kern="100" dirty="0" smtClean="0">
                <a:latin typeface="+mj-ea"/>
                <a:ea typeface="+mj-ea"/>
                <a:cs typeface="Times New Roman" panose="02020603050405020304" pitchFamily="18" charset="0"/>
              </a:rPr>
              <a:t>:</a:t>
            </a:r>
          </a:p>
          <a:p>
            <a:pPr marL="274320" indent="0" algn="just">
              <a:buNone/>
            </a:pPr>
            <a:r>
              <a:rPr lang="zh-TW" altLang="en-US" sz="2000" kern="100" dirty="0">
                <a:latin typeface="+mj-ea"/>
                <a:ea typeface="+mj-ea"/>
                <a:cs typeface="Times New Roman" panose="02020603050405020304" pitchFamily="18" charset="0"/>
              </a:rPr>
              <a:t> </a:t>
            </a:r>
            <a:r>
              <a:rPr lang="zh-TW" altLang="en-US" sz="2000" kern="100" dirty="0" smtClean="0">
                <a:latin typeface="+mj-ea"/>
                <a:ea typeface="+mj-ea"/>
                <a:cs typeface="Times New Roman" panose="02020603050405020304" pitchFamily="18" charset="0"/>
              </a:rPr>
              <a:t>           </a:t>
            </a:r>
            <a:r>
              <a:rPr lang="zh-TW" altLang="zh-TW" sz="2000" kern="100" dirty="0" smtClean="0">
                <a:latin typeface="+mj-ea"/>
                <a:ea typeface="+mj-ea"/>
                <a:cs typeface="Times New Roman" panose="02020603050405020304" pitchFamily="18" charset="0"/>
              </a:rPr>
              <a:t>作業佔</a:t>
            </a:r>
            <a:r>
              <a:rPr lang="en-US" altLang="zh-TW" sz="2000" kern="100" dirty="0" smtClean="0">
                <a:latin typeface="+mj-ea"/>
                <a:ea typeface="+mj-ea"/>
                <a:cs typeface="Times New Roman" panose="02020603050405020304" pitchFamily="18" charset="0"/>
              </a:rPr>
              <a:t>40</a:t>
            </a:r>
            <a:r>
              <a:rPr lang="en-US" altLang="zh-TW" sz="2000" kern="100" dirty="0">
                <a:latin typeface="+mj-ea"/>
                <a:ea typeface="+mj-ea"/>
                <a:cs typeface="Times New Roman" panose="02020603050405020304" pitchFamily="18" charset="0"/>
              </a:rPr>
              <a:t>%</a:t>
            </a:r>
            <a:r>
              <a:rPr lang="zh-TW" altLang="zh-TW" sz="2000" kern="100" dirty="0">
                <a:latin typeface="+mj-ea"/>
                <a:ea typeface="+mj-ea"/>
                <a:cs typeface="Times New Roman" panose="02020603050405020304" pitchFamily="18" charset="0"/>
              </a:rPr>
              <a:t>，紙筆測驗佔</a:t>
            </a:r>
            <a:r>
              <a:rPr lang="en-US" altLang="zh-TW" sz="2000" kern="100" dirty="0">
                <a:latin typeface="+mj-ea"/>
                <a:ea typeface="+mj-ea"/>
                <a:cs typeface="Times New Roman" panose="02020603050405020304" pitchFamily="18" charset="0"/>
              </a:rPr>
              <a:t>40%</a:t>
            </a:r>
            <a:r>
              <a:rPr lang="zh-TW" altLang="zh-TW" sz="2000" kern="100" dirty="0">
                <a:latin typeface="+mj-ea"/>
                <a:ea typeface="+mj-ea"/>
                <a:cs typeface="Times New Roman" panose="02020603050405020304" pitchFamily="18" charset="0"/>
              </a:rPr>
              <a:t>，學習態度佔</a:t>
            </a:r>
            <a:r>
              <a:rPr lang="en-US" altLang="zh-TW" sz="2000" kern="100" dirty="0">
                <a:latin typeface="+mj-ea"/>
                <a:ea typeface="+mj-ea"/>
                <a:cs typeface="Times New Roman" panose="02020603050405020304" pitchFamily="18" charset="0"/>
              </a:rPr>
              <a:t>20</a:t>
            </a:r>
            <a:r>
              <a:rPr lang="en-US" altLang="zh-TW" sz="2000" kern="100" dirty="0" smtClean="0">
                <a:latin typeface="+mj-ea"/>
                <a:ea typeface="+mj-ea"/>
                <a:cs typeface="Times New Roman" panose="02020603050405020304" pitchFamily="18" charset="0"/>
              </a:rPr>
              <a:t>%</a:t>
            </a:r>
          </a:p>
          <a:p>
            <a:pPr marL="274320" indent="0" algn="just">
              <a:buNone/>
            </a:pPr>
            <a:r>
              <a:rPr lang="zh-TW" altLang="en-US" sz="2000" kern="100" dirty="0">
                <a:latin typeface="+mj-ea"/>
                <a:ea typeface="+mj-ea"/>
                <a:cs typeface="Times New Roman" panose="02020603050405020304" pitchFamily="18" charset="0"/>
              </a:rPr>
              <a:t> </a:t>
            </a:r>
            <a:r>
              <a:rPr lang="zh-TW" altLang="en-US" sz="2000" kern="100" dirty="0" smtClean="0">
                <a:latin typeface="+mj-ea"/>
                <a:ea typeface="+mj-ea"/>
                <a:cs typeface="Times New Roman" panose="02020603050405020304" pitchFamily="18" charset="0"/>
              </a:rPr>
              <a:t>           </a:t>
            </a:r>
            <a:r>
              <a:rPr lang="zh-TW" altLang="zh-TW" sz="2000" kern="100" dirty="0" smtClean="0">
                <a:latin typeface="+mj-ea"/>
                <a:ea typeface="+mj-ea"/>
                <a:cs typeface="Times New Roman" panose="02020603050405020304" pitchFamily="18" charset="0"/>
              </a:rPr>
              <a:t>等</a:t>
            </a:r>
            <a:r>
              <a:rPr lang="zh-TW" altLang="zh-TW" sz="2000" kern="100" dirty="0">
                <a:latin typeface="+mj-ea"/>
                <a:ea typeface="+mj-ea"/>
                <a:cs typeface="Times New Roman" panose="02020603050405020304" pitchFamily="18" charset="0"/>
              </a:rPr>
              <a:t>。</a:t>
            </a:r>
          </a:p>
          <a:p>
            <a:pPr marL="266700" indent="0" algn="just">
              <a:buNone/>
            </a:pPr>
            <a:r>
              <a:rPr lang="zh-TW" altLang="en-US" sz="2000" kern="100" dirty="0" smtClean="0">
                <a:latin typeface="+mj-ea"/>
                <a:ea typeface="+mj-ea"/>
                <a:cs typeface="Times New Roman" panose="02020603050405020304" pitchFamily="18" charset="0"/>
              </a:rPr>
              <a:t>         </a:t>
            </a:r>
            <a:r>
              <a:rPr lang="en-US" altLang="zh-TW" sz="2000" kern="100" dirty="0" smtClean="0">
                <a:latin typeface="+mj-ea"/>
                <a:ea typeface="+mj-ea"/>
                <a:cs typeface="Times New Roman" panose="02020603050405020304" pitchFamily="18" charset="0"/>
              </a:rPr>
              <a:t>3</a:t>
            </a:r>
            <a:r>
              <a:rPr lang="en-US" altLang="zh-TW" sz="2000" kern="100" dirty="0">
                <a:latin typeface="+mj-ea"/>
                <a:ea typeface="+mj-ea"/>
                <a:cs typeface="Times New Roman" panose="02020603050405020304" pitchFamily="18" charset="0"/>
              </a:rPr>
              <a:t>.</a:t>
            </a:r>
            <a:r>
              <a:rPr lang="zh-TW" altLang="zh-TW" sz="2000" kern="100" dirty="0">
                <a:latin typeface="+mj-ea"/>
                <a:ea typeface="+mj-ea"/>
                <a:cs typeface="Times New Roman" panose="02020603050405020304" pitchFamily="18" charset="0"/>
              </a:rPr>
              <a:t>請確切依領域所制定之評量方式及比例進行考核</a:t>
            </a:r>
            <a:r>
              <a:rPr lang="zh-TW" altLang="zh-TW" sz="2000" kern="100" dirty="0" smtClean="0">
                <a:latin typeface="+mj-ea"/>
                <a:ea typeface="+mj-ea"/>
                <a:cs typeface="Times New Roman" panose="02020603050405020304" pitchFamily="18" charset="0"/>
              </a:rPr>
              <a:t>，</a:t>
            </a:r>
            <a:endParaRPr lang="en-US" altLang="zh-TW" sz="2000" kern="100" dirty="0" smtClean="0">
              <a:latin typeface="+mj-ea"/>
              <a:ea typeface="+mj-ea"/>
              <a:cs typeface="Times New Roman" panose="02020603050405020304" pitchFamily="18" charset="0"/>
            </a:endParaRPr>
          </a:p>
          <a:p>
            <a:pPr marL="266700" indent="0" algn="just">
              <a:buNone/>
            </a:pPr>
            <a:r>
              <a:rPr lang="zh-TW" altLang="en-US" sz="2000" kern="100" dirty="0">
                <a:latin typeface="+mj-ea"/>
                <a:ea typeface="+mj-ea"/>
                <a:cs typeface="Times New Roman" panose="02020603050405020304" pitchFamily="18" charset="0"/>
              </a:rPr>
              <a:t> </a:t>
            </a:r>
            <a:r>
              <a:rPr lang="zh-TW" altLang="en-US" sz="2000" kern="100" dirty="0" smtClean="0">
                <a:latin typeface="+mj-ea"/>
                <a:ea typeface="+mj-ea"/>
                <a:cs typeface="Times New Roman" panose="02020603050405020304" pitchFamily="18" charset="0"/>
              </a:rPr>
              <a:t>            </a:t>
            </a:r>
            <a:r>
              <a:rPr lang="zh-TW" altLang="zh-TW" sz="2000" kern="100" dirty="0" smtClean="0">
                <a:latin typeface="+mj-ea"/>
                <a:ea typeface="+mj-ea"/>
                <a:cs typeface="Times New Roman" panose="02020603050405020304" pitchFamily="18" charset="0"/>
              </a:rPr>
              <a:t>切</a:t>
            </a:r>
            <a:r>
              <a:rPr lang="zh-TW" altLang="zh-TW" sz="2000" kern="100" dirty="0">
                <a:latin typeface="+mj-ea"/>
                <a:ea typeface="+mj-ea"/>
                <a:cs typeface="Times New Roman" panose="02020603050405020304" pitchFamily="18" charset="0"/>
              </a:rPr>
              <a:t>勿</a:t>
            </a:r>
            <a:r>
              <a:rPr lang="zh-TW" altLang="zh-TW" sz="2000" kern="100" dirty="0" smtClean="0">
                <a:latin typeface="+mj-ea"/>
                <a:ea typeface="+mj-ea"/>
                <a:cs typeface="Times New Roman" panose="02020603050405020304" pitchFamily="18" charset="0"/>
              </a:rPr>
              <a:t>名實不符</a:t>
            </a:r>
            <a:r>
              <a:rPr lang="zh-TW" altLang="en-US" sz="2000" kern="100" dirty="0" smtClean="0">
                <a:latin typeface="+mj-ea"/>
                <a:ea typeface="+mj-ea"/>
                <a:cs typeface="Times New Roman" panose="02020603050405020304" pitchFamily="18" charset="0"/>
              </a:rPr>
              <a:t>，以達公平性</a:t>
            </a:r>
            <a:r>
              <a:rPr lang="zh-TW" altLang="zh-TW" sz="2000" kern="100" dirty="0" smtClean="0">
                <a:latin typeface="+mj-ea"/>
                <a:ea typeface="+mj-ea"/>
                <a:cs typeface="Times New Roman" panose="02020603050405020304" pitchFamily="18" charset="0"/>
              </a:rPr>
              <a:t>。</a:t>
            </a:r>
            <a:endParaRPr lang="zh-TW" altLang="zh-TW" sz="2000" kern="100" dirty="0">
              <a:latin typeface="+mj-ea"/>
              <a:ea typeface="+mj-ea"/>
              <a:cs typeface="Times New Roman" panose="02020603050405020304" pitchFamily="18" charset="0"/>
            </a:endParaRPr>
          </a:p>
          <a:p>
            <a:pPr marL="275590" indent="0" algn="just">
              <a:buNone/>
            </a:pPr>
            <a:r>
              <a:rPr lang="zh-TW" altLang="en-US" sz="2000" kern="100" dirty="0" smtClean="0">
                <a:latin typeface="+mj-ea"/>
                <a:ea typeface="+mj-ea"/>
                <a:cs typeface="Times New Roman" panose="02020603050405020304" pitchFamily="18" charset="0"/>
              </a:rPr>
              <a:t>          </a:t>
            </a:r>
            <a:r>
              <a:rPr lang="en-US" altLang="zh-TW" sz="2000" kern="100" dirty="0" smtClean="0">
                <a:latin typeface="+mj-ea"/>
                <a:ea typeface="+mj-ea"/>
                <a:cs typeface="Times New Roman" panose="02020603050405020304" pitchFamily="18" charset="0"/>
              </a:rPr>
              <a:t>4</a:t>
            </a:r>
            <a:r>
              <a:rPr lang="en-US" altLang="zh-TW" sz="2000" kern="100" dirty="0">
                <a:latin typeface="+mj-ea"/>
                <a:ea typeface="+mj-ea"/>
                <a:cs typeface="Times New Roman" panose="02020603050405020304" pitchFamily="18" charset="0"/>
              </a:rPr>
              <a:t>.</a:t>
            </a:r>
            <a:r>
              <a:rPr lang="zh-TW" altLang="zh-TW" sz="2000" kern="100" dirty="0">
                <a:latin typeface="+mj-ea"/>
                <a:ea typeface="+mj-ea"/>
                <a:cs typeface="Times New Roman" panose="02020603050405020304" pitchFamily="18" charset="0"/>
              </a:rPr>
              <a:t>本學期若有做任何修正，請直接</a:t>
            </a:r>
            <a:r>
              <a:rPr lang="zh-TW" altLang="zh-TW" sz="2000" kern="100" dirty="0" smtClean="0">
                <a:latin typeface="+mj-ea"/>
                <a:ea typeface="+mj-ea"/>
                <a:cs typeface="Times New Roman" panose="02020603050405020304" pitchFamily="18" charset="0"/>
              </a:rPr>
              <a:t>在</a:t>
            </a:r>
            <a:r>
              <a:rPr lang="zh-TW" altLang="zh-TW" sz="2000" b="1" kern="100" dirty="0" smtClean="0">
                <a:solidFill>
                  <a:srgbClr val="FF0000"/>
                </a:solidFill>
                <a:latin typeface="+mj-ea"/>
                <a:ea typeface="+mj-ea"/>
                <a:cs typeface="Times New Roman" panose="02020603050405020304" pitchFamily="18" charset="0"/>
              </a:rPr>
              <a:t>附件</a:t>
            </a:r>
            <a:r>
              <a:rPr lang="zh-TW" altLang="zh-TW" sz="2000" kern="100" dirty="0" smtClean="0">
                <a:latin typeface="+mj-ea"/>
                <a:ea typeface="+mj-ea"/>
                <a:cs typeface="Times New Roman" panose="02020603050405020304" pitchFamily="18" charset="0"/>
              </a:rPr>
              <a:t>做</a:t>
            </a:r>
            <a:r>
              <a:rPr lang="zh-TW" altLang="zh-TW" sz="2000" kern="100" dirty="0" smtClean="0">
                <a:latin typeface="+mj-ea"/>
                <a:ea typeface="+mj-ea"/>
                <a:cs typeface="Times New Roman" panose="02020603050405020304" pitchFamily="18" charset="0"/>
              </a:rPr>
              <a:t>更</a:t>
            </a:r>
            <a:endParaRPr lang="en-US" altLang="zh-TW" sz="2000" kern="100" dirty="0" smtClean="0">
              <a:latin typeface="+mj-ea"/>
              <a:ea typeface="+mj-ea"/>
              <a:cs typeface="Times New Roman" panose="02020603050405020304" pitchFamily="18" charset="0"/>
            </a:endParaRPr>
          </a:p>
          <a:p>
            <a:pPr marL="275590" indent="0" algn="just">
              <a:buNone/>
            </a:pPr>
            <a:r>
              <a:rPr lang="zh-TW" altLang="en-US" sz="2000" kern="100" dirty="0">
                <a:latin typeface="+mj-ea"/>
                <a:ea typeface="+mj-ea"/>
                <a:cs typeface="Times New Roman" panose="02020603050405020304" pitchFamily="18" charset="0"/>
              </a:rPr>
              <a:t> </a:t>
            </a:r>
            <a:r>
              <a:rPr lang="zh-TW" altLang="en-US" sz="2000" kern="100" dirty="0" smtClean="0">
                <a:latin typeface="+mj-ea"/>
                <a:ea typeface="+mj-ea"/>
                <a:cs typeface="Times New Roman" panose="02020603050405020304" pitchFamily="18" charset="0"/>
              </a:rPr>
              <a:t>            </a:t>
            </a:r>
            <a:r>
              <a:rPr lang="zh-TW" altLang="zh-TW" sz="2000" kern="100" dirty="0" smtClean="0">
                <a:latin typeface="+mj-ea"/>
                <a:ea typeface="+mj-ea"/>
                <a:cs typeface="Times New Roman" panose="02020603050405020304" pitchFamily="18" charset="0"/>
              </a:rPr>
              <a:t>正</a:t>
            </a:r>
            <a:r>
              <a:rPr lang="zh-TW" altLang="zh-TW" sz="2000" kern="100" dirty="0">
                <a:latin typeface="+mj-ea"/>
                <a:ea typeface="+mj-ea"/>
                <a:cs typeface="Times New Roman" panose="02020603050405020304" pitchFamily="18" charset="0"/>
              </a:rPr>
              <a:t>。</a:t>
            </a:r>
            <a:r>
              <a:rPr lang="zh-TW" altLang="zh-TW" sz="2000" kern="100" dirty="0" smtClean="0">
                <a:latin typeface="+mj-ea"/>
                <a:ea typeface="+mj-ea"/>
                <a:cs typeface="Times New Roman" panose="02020603050405020304" pitchFamily="18" charset="0"/>
              </a:rPr>
              <a:t>不論是</a:t>
            </a:r>
            <a:r>
              <a:rPr lang="zh-TW" altLang="en-US" sz="2000" kern="100" dirty="0" smtClean="0">
                <a:latin typeface="+mj-ea"/>
                <a:ea typeface="+mj-ea"/>
                <a:cs typeface="Times New Roman" panose="02020603050405020304" pitchFamily="18" charset="0"/>
              </a:rPr>
              <a:t>否</a:t>
            </a:r>
            <a:r>
              <a:rPr lang="zh-TW" altLang="zh-TW" sz="2000" kern="100" dirty="0" smtClean="0">
                <a:latin typeface="+mj-ea"/>
                <a:ea typeface="+mj-ea"/>
                <a:cs typeface="Times New Roman" panose="02020603050405020304" pitchFamily="18" charset="0"/>
              </a:rPr>
              <a:t>有所</a:t>
            </a:r>
            <a:r>
              <a:rPr lang="zh-TW" altLang="zh-TW" sz="2000" kern="100" dirty="0">
                <a:latin typeface="+mj-ea"/>
                <a:ea typeface="+mj-ea"/>
                <a:cs typeface="Times New Roman" panose="02020603050405020304" pitchFamily="18" charset="0"/>
              </a:rPr>
              <a:t>修正</a:t>
            </a:r>
            <a:r>
              <a:rPr lang="zh-TW" altLang="zh-TW" sz="2000" kern="100" dirty="0" smtClean="0">
                <a:latin typeface="+mj-ea"/>
                <a:ea typeface="+mj-ea"/>
                <a:cs typeface="Times New Roman" panose="02020603050405020304" pitchFamily="18" charset="0"/>
              </a:rPr>
              <a:t>，</a:t>
            </a:r>
            <a:r>
              <a:rPr lang="en-US" altLang="zh-TW" sz="2000" kern="100" dirty="0">
                <a:solidFill>
                  <a:srgbClr val="FF0000"/>
                </a:solidFill>
                <a:latin typeface="+mj-ea"/>
                <a:ea typeface="+mj-ea"/>
                <a:cs typeface="Times New Roman" panose="02020603050405020304" pitchFamily="18" charset="0"/>
              </a:rPr>
              <a:t> </a:t>
            </a:r>
            <a:r>
              <a:rPr lang="zh-TW" altLang="zh-TW" sz="2000" b="1" kern="100" dirty="0" smtClean="0">
                <a:solidFill>
                  <a:srgbClr val="FF0000"/>
                </a:solidFill>
                <a:latin typeface="+mj-ea"/>
                <a:ea typeface="+mj-ea"/>
                <a:cs typeface="Times New Roman" panose="02020603050405020304" pitchFamily="18" charset="0"/>
              </a:rPr>
              <a:t>附件</a:t>
            </a:r>
            <a:r>
              <a:rPr lang="zh-TW" altLang="zh-TW" sz="2000" kern="100" dirty="0" smtClean="0">
                <a:latin typeface="+mj-ea"/>
                <a:ea typeface="+mj-ea"/>
                <a:cs typeface="Times New Roman" panose="02020603050405020304" pitchFamily="18" charset="0"/>
              </a:rPr>
              <a:t>請</a:t>
            </a:r>
            <a:r>
              <a:rPr lang="zh-TW" altLang="zh-TW" sz="2000" kern="100" dirty="0">
                <a:latin typeface="+mj-ea"/>
                <a:ea typeface="+mj-ea"/>
                <a:cs typeface="Times New Roman" panose="02020603050405020304" pitchFamily="18" charset="0"/>
              </a:rPr>
              <a:t>於</a:t>
            </a:r>
            <a:r>
              <a:rPr lang="en-US" altLang="zh-TW" sz="2000" b="1" kern="100" dirty="0">
                <a:solidFill>
                  <a:srgbClr val="FF0000"/>
                </a:solidFill>
                <a:highlight>
                  <a:srgbClr val="FFFF00"/>
                </a:highlight>
                <a:latin typeface="+mj-ea"/>
                <a:ea typeface="+mj-ea"/>
                <a:cs typeface="Times New Roman" panose="02020603050405020304" pitchFamily="18" charset="0"/>
              </a:rPr>
              <a:t>8</a:t>
            </a:r>
            <a:r>
              <a:rPr lang="zh-TW" altLang="zh-TW" sz="2000" b="1" kern="100" dirty="0" smtClean="0">
                <a:solidFill>
                  <a:srgbClr val="FF0000"/>
                </a:solidFill>
                <a:highlight>
                  <a:srgbClr val="FFFF00"/>
                </a:highlight>
                <a:latin typeface="+mj-ea"/>
                <a:ea typeface="+mj-ea"/>
                <a:cs typeface="Times New Roman" panose="02020603050405020304" pitchFamily="18" charset="0"/>
              </a:rPr>
              <a:t>月</a:t>
            </a:r>
            <a:r>
              <a:rPr lang="en-US" altLang="zh-TW" sz="2000" b="1" kern="100" dirty="0" smtClean="0">
                <a:solidFill>
                  <a:srgbClr val="FF0000"/>
                </a:solidFill>
                <a:highlight>
                  <a:srgbClr val="FFFF00"/>
                </a:highlight>
                <a:latin typeface="+mj-ea"/>
                <a:ea typeface="+mj-ea"/>
                <a:cs typeface="Times New Roman" panose="02020603050405020304" pitchFamily="18" charset="0"/>
              </a:rPr>
              <a:t>28</a:t>
            </a:r>
            <a:r>
              <a:rPr lang="zh-TW" altLang="zh-TW" sz="2000" b="1" kern="100" dirty="0" smtClean="0">
                <a:solidFill>
                  <a:srgbClr val="FF0000"/>
                </a:solidFill>
                <a:highlight>
                  <a:srgbClr val="FFFF00"/>
                </a:highlight>
                <a:latin typeface="+mj-ea"/>
                <a:ea typeface="+mj-ea"/>
                <a:cs typeface="Times New Roman" panose="02020603050405020304" pitchFamily="18" charset="0"/>
              </a:rPr>
              <a:t>日</a:t>
            </a:r>
            <a:r>
              <a:rPr lang="en-US" altLang="zh-TW" sz="2000" b="1" kern="100" dirty="0">
                <a:solidFill>
                  <a:srgbClr val="FF0000"/>
                </a:solidFill>
                <a:highlight>
                  <a:srgbClr val="FFFF00"/>
                </a:highlight>
                <a:latin typeface="+mj-ea"/>
                <a:ea typeface="+mj-ea"/>
                <a:cs typeface="Times New Roman" panose="02020603050405020304" pitchFamily="18" charset="0"/>
              </a:rPr>
              <a:t>(</a:t>
            </a:r>
            <a:r>
              <a:rPr lang="zh-TW" altLang="zh-TW" sz="2000" b="1" kern="100" dirty="0" smtClean="0">
                <a:solidFill>
                  <a:srgbClr val="FF0000"/>
                </a:solidFill>
                <a:highlight>
                  <a:srgbClr val="FFFF00"/>
                </a:highlight>
                <a:latin typeface="+mj-ea"/>
                <a:ea typeface="+mj-ea"/>
                <a:cs typeface="Times New Roman" panose="02020603050405020304" pitchFamily="18" charset="0"/>
              </a:rPr>
              <a:t>星期</a:t>
            </a:r>
            <a:r>
              <a:rPr lang="zh-TW" altLang="en-US" sz="2000" b="1" kern="100" dirty="0">
                <a:solidFill>
                  <a:srgbClr val="FF0000"/>
                </a:solidFill>
                <a:highlight>
                  <a:srgbClr val="FFFF00"/>
                </a:highlight>
                <a:latin typeface="+mj-ea"/>
                <a:ea typeface="+mj-ea"/>
                <a:cs typeface="Times New Roman" panose="02020603050405020304" pitchFamily="18" charset="0"/>
              </a:rPr>
              <a:t>三</a:t>
            </a:r>
            <a:r>
              <a:rPr lang="en-US" altLang="zh-TW" sz="2000" kern="100" dirty="0" smtClean="0">
                <a:latin typeface="+mj-ea"/>
                <a:ea typeface="+mj-ea"/>
                <a:cs typeface="Times New Roman" panose="02020603050405020304" pitchFamily="18" charset="0"/>
              </a:rPr>
              <a:t>)</a:t>
            </a:r>
          </a:p>
          <a:p>
            <a:pPr marL="275590" indent="0" algn="just">
              <a:buNone/>
            </a:pPr>
            <a:r>
              <a:rPr lang="zh-TW" altLang="en-US" sz="2000" kern="100" dirty="0">
                <a:latin typeface="+mj-ea"/>
                <a:ea typeface="+mj-ea"/>
                <a:cs typeface="Times New Roman" panose="02020603050405020304" pitchFamily="18" charset="0"/>
              </a:rPr>
              <a:t> </a:t>
            </a:r>
            <a:r>
              <a:rPr lang="zh-TW" altLang="en-US" sz="2000" kern="100" dirty="0" smtClean="0">
                <a:latin typeface="+mj-ea"/>
                <a:ea typeface="+mj-ea"/>
                <a:cs typeface="Times New Roman" panose="02020603050405020304" pitchFamily="18" charset="0"/>
              </a:rPr>
              <a:t>            </a:t>
            </a:r>
            <a:r>
              <a:rPr lang="zh-TW" altLang="zh-TW" sz="2000" kern="100" dirty="0" smtClean="0">
                <a:latin typeface="+mj-ea"/>
                <a:ea typeface="+mj-ea"/>
                <a:cs typeface="Times New Roman" panose="02020603050405020304" pitchFamily="18" charset="0"/>
              </a:rPr>
              <a:t>備</a:t>
            </a:r>
            <a:r>
              <a:rPr lang="zh-TW" altLang="zh-TW" sz="2000" kern="100" dirty="0">
                <a:latin typeface="+mj-ea"/>
                <a:ea typeface="+mj-ea"/>
                <a:cs typeface="Times New Roman" panose="02020603050405020304" pitchFamily="18" charset="0"/>
              </a:rPr>
              <a:t>課</a:t>
            </a:r>
            <a:r>
              <a:rPr lang="zh-TW" altLang="zh-TW" sz="2000" kern="100" dirty="0" smtClean="0">
                <a:latin typeface="+mj-ea"/>
                <a:ea typeface="+mj-ea"/>
                <a:cs typeface="Times New Roman" panose="02020603050405020304" pitchFamily="18" charset="0"/>
              </a:rPr>
              <a:t>結束後，交</a:t>
            </a:r>
            <a:r>
              <a:rPr lang="zh-TW" altLang="zh-TW" sz="2000" kern="100" dirty="0">
                <a:latin typeface="+mj-ea"/>
                <a:ea typeface="+mj-ea"/>
                <a:cs typeface="Times New Roman" panose="02020603050405020304" pitchFamily="18" charset="0"/>
              </a:rPr>
              <a:t>回註冊</a:t>
            </a:r>
            <a:r>
              <a:rPr lang="zh-TW" altLang="zh-TW" sz="2000" kern="100" dirty="0" smtClean="0">
                <a:latin typeface="+mj-ea"/>
                <a:ea typeface="+mj-ea"/>
                <a:cs typeface="Times New Roman" panose="02020603050405020304" pitchFamily="18" charset="0"/>
              </a:rPr>
              <a:t>組</a:t>
            </a:r>
            <a:r>
              <a:rPr lang="zh-TW" altLang="en-US" sz="2000" u="sng" kern="100" dirty="0" smtClean="0">
                <a:latin typeface="+mj-ea"/>
                <a:ea typeface="+mj-ea"/>
                <a:cs typeface="Times New Roman" panose="02020603050405020304" pitchFamily="18" charset="0"/>
              </a:rPr>
              <a:t>文仁</a:t>
            </a:r>
            <a:r>
              <a:rPr lang="zh-TW" altLang="zh-TW" sz="2000" u="sng" kern="100" dirty="0" smtClean="0">
                <a:latin typeface="+mj-ea"/>
                <a:ea typeface="+mj-ea"/>
                <a:cs typeface="Times New Roman" panose="02020603050405020304" pitchFamily="18" charset="0"/>
              </a:rPr>
              <a:t>組長</a:t>
            </a:r>
            <a:r>
              <a:rPr lang="zh-TW" altLang="zh-TW" sz="2000" kern="100" dirty="0" smtClean="0">
                <a:latin typeface="+mj-ea"/>
                <a:ea typeface="+mj-ea"/>
                <a:cs typeface="Times New Roman" panose="02020603050405020304" pitchFamily="18" charset="0"/>
              </a:rPr>
              <a:t>。</a:t>
            </a:r>
            <a:endParaRPr lang="zh-TW" altLang="zh-TW" sz="2000" kern="100" dirty="0">
              <a:latin typeface="+mj-ea"/>
              <a:ea typeface="+mj-ea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en-US" altLang="zh-TW" sz="2000" u="sng" kern="100" dirty="0" smtClean="0">
                <a:latin typeface="Calibri"/>
                <a:ea typeface="標楷體"/>
                <a:cs typeface="Times New Roman"/>
              </a:rPr>
              <a:t> </a:t>
            </a:r>
            <a:endParaRPr lang="zh-TW" altLang="zh-TW" sz="2000" u="sng" kern="100" dirty="0">
              <a:latin typeface="Calibri"/>
              <a:ea typeface="新細明體"/>
              <a:cs typeface="Times New Roman"/>
            </a:endParaRPr>
          </a:p>
          <a:p>
            <a:pPr indent="0" algn="just">
              <a:buNone/>
            </a:pPr>
            <a:endParaRPr lang="zh-TW" altLang="zh-TW" sz="2000" kern="100" dirty="0">
              <a:latin typeface="Calibri"/>
              <a:ea typeface="新細明體"/>
              <a:cs typeface="Times New Roman"/>
            </a:endParaRPr>
          </a:p>
          <a:p>
            <a:endParaRPr lang="zh-TW" altLang="en-US" sz="2000" dirty="0"/>
          </a:p>
        </p:txBody>
      </p:sp>
    </p:spTree>
    <p:extLst>
      <p:ext uri="{BB962C8B-B14F-4D97-AF65-F5344CB8AC3E}">
        <p14:creationId xmlns:p14="http://schemas.microsoft.com/office/powerpoint/2010/main" val="3858057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403648" y="618798"/>
            <a:ext cx="6798734" cy="497439"/>
          </a:xfrm>
        </p:spPr>
        <p:txBody>
          <a:bodyPr>
            <a:noAutofit/>
          </a:bodyPr>
          <a:lstStyle/>
          <a:p>
            <a:r>
              <a:rPr lang="zh-TW" altLang="en-US" sz="4000" b="1" dirty="0" smtClean="0">
                <a:solidFill>
                  <a:srgbClr val="FF0000"/>
                </a:solidFill>
              </a:rPr>
              <a:t>業務報告</a:t>
            </a:r>
            <a:endParaRPr lang="zh-TW" altLang="en-US" sz="4000" b="1" dirty="0">
              <a:solidFill>
                <a:srgbClr val="FF0000"/>
              </a:solidFill>
            </a:endParaRPr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979712" y="275705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TW" altLang="en-US"/>
          </a:p>
        </p:txBody>
      </p:sp>
      <p:grpSp>
        <p:nvGrpSpPr>
          <p:cNvPr id="6" name="群組 5"/>
          <p:cNvGrpSpPr/>
          <p:nvPr/>
        </p:nvGrpSpPr>
        <p:grpSpPr>
          <a:xfrm>
            <a:off x="7434793" y="296206"/>
            <a:ext cx="1385679" cy="684523"/>
            <a:chOff x="7434793" y="296206"/>
            <a:chExt cx="1385679" cy="684523"/>
          </a:xfrm>
        </p:grpSpPr>
        <p:pic>
          <p:nvPicPr>
            <p:cNvPr id="7" name="圖片 6" descr="C:\Users\輔導主任\Desktop\1.jpg"/>
            <p:cNvPicPr/>
            <p:nvPr/>
          </p:nvPicPr>
          <p:blipFill rotWithShape="1">
            <a:blip r:embed="rId3" cstate="email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brigh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 b="6992"/>
            <a:stretch/>
          </p:blipFill>
          <p:spPr bwMode="auto">
            <a:xfrm>
              <a:off x="8207190" y="296206"/>
              <a:ext cx="613282" cy="547414"/>
            </a:xfrm>
            <a:prstGeom prst="round2DiagRect">
              <a:avLst>
                <a:gd name="adj1" fmla="val 47091"/>
                <a:gd name="adj2" fmla="val 0"/>
              </a:avLst>
            </a:prstGeom>
            <a:ln w="57150" cap="sq">
              <a:solidFill>
                <a:srgbClr val="FFFFFF"/>
              </a:solidFill>
              <a:miter lim="800000"/>
            </a:ln>
            <a:effectLst>
              <a:outerShdw blurRad="254000" algn="tl" rotWithShape="0">
                <a:srgbClr val="000000">
                  <a:alpha val="43000"/>
                </a:srgbClr>
              </a:outerShdw>
            </a:effectLst>
          </p:spPr>
        </p:pic>
        <p:pic>
          <p:nvPicPr>
            <p:cNvPr id="8" name="圖片 7" descr="C:\Users\輔導主任\Desktop\1.jpg"/>
            <p:cNvPicPr/>
            <p:nvPr/>
          </p:nvPicPr>
          <p:blipFill rotWithShape="1">
            <a:blip r:embed="rId3" cstate="email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brigh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 b="6992"/>
            <a:stretch/>
          </p:blipFill>
          <p:spPr bwMode="auto">
            <a:xfrm flipH="1">
              <a:off x="7434793" y="373593"/>
              <a:ext cx="778761" cy="607136"/>
            </a:xfrm>
            <a:prstGeom prst="round2DiagRect">
              <a:avLst>
                <a:gd name="adj1" fmla="val 50000"/>
                <a:gd name="adj2" fmla="val 0"/>
              </a:avLst>
            </a:prstGeom>
            <a:ln w="57150" cap="sq">
              <a:solidFill>
                <a:srgbClr val="FFFFFF"/>
              </a:solidFill>
              <a:miter lim="800000"/>
            </a:ln>
            <a:effectLst>
              <a:outerShdw blurRad="254000" algn="tl" rotWithShape="0">
                <a:srgbClr val="000000">
                  <a:alpha val="43000"/>
                </a:srgbClr>
              </a:outerShdw>
            </a:effectLst>
          </p:spPr>
        </p:pic>
      </p:grpSp>
      <p:sp>
        <p:nvSpPr>
          <p:cNvPr id="4" name="內容版面配置區 3"/>
          <p:cNvSpPr>
            <a:spLocks noGrp="1"/>
          </p:cNvSpPr>
          <p:nvPr>
            <p:ph idx="1"/>
          </p:nvPr>
        </p:nvSpPr>
        <p:spPr>
          <a:xfrm>
            <a:off x="1063264" y="1772816"/>
            <a:ext cx="7418784" cy="4138406"/>
          </a:xfrm>
        </p:spPr>
        <p:txBody>
          <a:bodyPr>
            <a:normAutofit/>
          </a:bodyPr>
          <a:lstStyle/>
          <a:p>
            <a:r>
              <a:rPr lang="zh-TW" altLang="en-US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資</a:t>
            </a:r>
            <a:r>
              <a:rPr lang="zh-TW" altLang="en-US" sz="6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訊</a:t>
            </a:r>
            <a:r>
              <a:rPr lang="zh-TW" altLang="en-US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組</a:t>
            </a:r>
            <a:endParaRPr lang="zh-TW" altLang="en-US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6805785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25" name="群組 4"/>
          <p:cNvGrpSpPr>
            <a:grpSpLocks/>
          </p:cNvGrpSpPr>
          <p:nvPr/>
        </p:nvGrpSpPr>
        <p:grpSpPr bwMode="auto">
          <a:xfrm>
            <a:off x="107950" y="53975"/>
            <a:ext cx="3038475" cy="508000"/>
            <a:chOff x="-1792616" y="137437"/>
            <a:chExt cx="3038245" cy="508284"/>
          </a:xfrm>
        </p:grpSpPr>
        <p:pic>
          <p:nvPicPr>
            <p:cNvPr id="30727" name="Picture 4" descr="D:\100 輔導主任\Downloads\Pictures\校徽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792616" y="139231"/>
              <a:ext cx="508245" cy="5064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" name="內容版面配置區 3"/>
            <p:cNvSpPr txBox="1">
              <a:spLocks/>
            </p:cNvSpPr>
            <p:nvPr/>
          </p:nvSpPr>
          <p:spPr>
            <a:xfrm>
              <a:off x="-1284654" y="137437"/>
              <a:ext cx="2530283" cy="508284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</p:spPr>
          <p:txBody>
            <a:bodyPr anchor="ctr">
              <a:normAutofit fontScale="77500" lnSpcReduction="20000"/>
            </a:bodyPr>
            <a:lstStyle>
              <a:lvl1pPr marL="342900" indent="-342900" algn="l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tx1">
                    <a:lumMod val="75000"/>
                    <a:lumOff val="25000"/>
                  </a:schemeClr>
                </a:buClr>
                <a:buFont typeface="Wingdings 2" charset="2"/>
                <a:buChar char=""/>
                <a:defRPr sz="18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tx1">
                    <a:lumMod val="75000"/>
                    <a:lumOff val="25000"/>
                  </a:schemeClr>
                </a:buClr>
                <a:buFont typeface="Wingdings 2" charset="2"/>
                <a:buChar char=""/>
                <a:defRPr sz="16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tx1">
                    <a:lumMod val="75000"/>
                    <a:lumOff val="25000"/>
                  </a:schemeClr>
                </a:buClr>
                <a:buFont typeface="Wingdings 2" charset="2"/>
                <a:buChar char=""/>
                <a:defRPr sz="14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tx1">
                    <a:lumMod val="75000"/>
                    <a:lumOff val="25000"/>
                  </a:schemeClr>
                </a:buClr>
                <a:buFont typeface="Wingdings 2" charset="2"/>
                <a:buChar char=""/>
                <a:defRPr sz="12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tx1">
                    <a:lumMod val="75000"/>
                    <a:lumOff val="25000"/>
                  </a:schemeClr>
                </a:buClr>
                <a:buFont typeface="Wingdings 2" charset="2"/>
                <a:buChar char=""/>
                <a:defRPr sz="12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Clr>
                  <a:schemeClr val="tx2"/>
                </a:buClr>
                <a:buSzPct val="101000"/>
                <a:buFont typeface="Courier New" pitchFamily="49" charset="0"/>
                <a:buChar char="o"/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Clr>
                  <a:schemeClr val="tx2"/>
                </a:buClr>
                <a:buFont typeface="Courier New" pitchFamily="49" charset="0"/>
                <a:buChar char="o"/>
                <a:defRPr sz="12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Clr>
                  <a:schemeClr val="tx2"/>
                </a:buClr>
                <a:buFont typeface="Courier New" pitchFamily="49" charset="0"/>
                <a:buChar char="o"/>
                <a:defRPr sz="12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Clr>
                  <a:schemeClr val="tx2"/>
                </a:buClr>
                <a:buFont typeface="Courier New" pitchFamily="49" charset="0"/>
                <a:buChar char="o"/>
                <a:defRPr sz="12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dist" defTabSz="457200" rtl="0" eaLnBrk="1" fontAlgn="base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>
                  <a:prstClr val="black">
                    <a:lumMod val="75000"/>
                    <a:lumOff val="25000"/>
                  </a:prstClr>
                </a:buClr>
                <a:buSzTx/>
                <a:buFont typeface="Wingdings 2" charset="2"/>
                <a:buNone/>
                <a:tabLst/>
                <a:defRPr/>
              </a:pPr>
              <a:r>
                <a:rPr kumimoji="0" lang="zh-TW" altLang="en-US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標楷體" pitchFamily="65" charset="-120"/>
                  <a:ea typeface="標楷體" pitchFamily="65" charset="-120"/>
                  <a:cs typeface="+mn-cs"/>
                </a:rPr>
                <a:t>新北市立新埔國民中學</a:t>
              </a:r>
              <a:endParaRPr kumimoji="0" lang="en-US" altLang="zh-TW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n-cs"/>
              </a:endParaRPr>
            </a:p>
            <a:p>
              <a:pPr marL="0" marR="0" lvl="0" indent="0" algn="dist" defTabSz="457200" rtl="0" eaLnBrk="1" fontAlgn="base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>
                  <a:prstClr val="black">
                    <a:lumMod val="75000"/>
                    <a:lumOff val="25000"/>
                  </a:prstClr>
                </a:buClr>
                <a:buSzTx/>
                <a:buFont typeface="Wingdings 2" charset="2"/>
                <a:buNone/>
                <a:tabLst/>
                <a:defRPr/>
              </a:pPr>
              <a:r>
                <a:rPr kumimoji="0" lang="en-US" altLang="zh-TW" sz="12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Andalus" pitchFamily="18" charset="-78"/>
                  <a:ea typeface="Gungsuh" pitchFamily="18" charset="-127"/>
                  <a:cs typeface="Andalus" pitchFamily="18" charset="-78"/>
                </a:rPr>
                <a:t>New Taipei </a:t>
              </a:r>
              <a:r>
                <a:rPr kumimoji="0" lang="en-US" altLang="zh-TW" sz="1200" b="0" i="0" u="none" strike="noStrike" kern="1200" cap="none" spc="0" normalizeH="0" baseline="0" noProof="0" dirty="0" err="1" smtClean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Andalus" pitchFamily="18" charset="-78"/>
                  <a:ea typeface="Gungsuh" pitchFamily="18" charset="-127"/>
                  <a:cs typeface="Andalus" pitchFamily="18" charset="-78"/>
                </a:rPr>
                <a:t>Municipai</a:t>
              </a:r>
              <a:r>
                <a:rPr kumimoji="0" lang="en-US" altLang="zh-TW" sz="12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Andalus" pitchFamily="18" charset="-78"/>
                  <a:ea typeface="Gungsuh" pitchFamily="18" charset="-127"/>
                  <a:cs typeface="Andalus" pitchFamily="18" charset="-78"/>
                </a:rPr>
                <a:t> </a:t>
              </a:r>
              <a:r>
                <a:rPr kumimoji="0" lang="en-US" altLang="zh-TW" sz="1200" b="0" i="0" u="none" strike="noStrike" kern="1200" cap="none" spc="0" normalizeH="0" baseline="0" noProof="0" dirty="0" err="1" smtClean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Andalus" pitchFamily="18" charset="-78"/>
                  <a:ea typeface="Gungsuh" pitchFamily="18" charset="-127"/>
                  <a:cs typeface="Andalus" pitchFamily="18" charset="-78"/>
                </a:rPr>
                <a:t>Xinpu</a:t>
              </a:r>
              <a:r>
                <a:rPr kumimoji="0" lang="en-US" altLang="zh-TW" sz="12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Andalus" pitchFamily="18" charset="-78"/>
                  <a:ea typeface="Gungsuh" pitchFamily="18" charset="-127"/>
                  <a:cs typeface="Andalus" pitchFamily="18" charset="-78"/>
                </a:rPr>
                <a:t> Junior High School </a:t>
              </a:r>
              <a:endParaRPr kumimoji="0" lang="zh-TW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ndalus" pitchFamily="18" charset="-78"/>
                <a:ea typeface="Gungsuh" pitchFamily="18" charset="-127"/>
                <a:cs typeface="Andalus" pitchFamily="18" charset="-78"/>
              </a:endParaRPr>
            </a:p>
          </p:txBody>
        </p:sp>
      </p:grpSp>
      <p:sp>
        <p:nvSpPr>
          <p:cNvPr id="30726" name="標題 1"/>
          <p:cNvSpPr>
            <a:spLocks noGrp="1"/>
          </p:cNvSpPr>
          <p:nvPr>
            <p:ph type="title"/>
          </p:nvPr>
        </p:nvSpPr>
        <p:spPr>
          <a:xfrm>
            <a:off x="800992" y="342975"/>
            <a:ext cx="7692623" cy="716148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zh-TW" altLang="en-US" sz="4800" b="1" dirty="0" smtClean="0">
                <a:solidFill>
                  <a:srgbClr val="1C08AC"/>
                </a:solidFill>
                <a:latin typeface="微軟正黑體" pitchFamily="34" charset="-120"/>
                <a:cs typeface="Trebuchet MS" pitchFamily="34" charset="0"/>
              </a:rPr>
              <a:t>資訊融入教學</a:t>
            </a:r>
          </a:p>
        </p:txBody>
      </p:sp>
      <p:sp>
        <p:nvSpPr>
          <p:cNvPr id="2" name="內容版面配置區 1"/>
          <p:cNvSpPr>
            <a:spLocks noGrp="1"/>
          </p:cNvSpPr>
          <p:nvPr>
            <p:ph idx="1"/>
          </p:nvPr>
        </p:nvSpPr>
        <p:spPr>
          <a:xfrm>
            <a:off x="384013" y="1704001"/>
            <a:ext cx="8405881" cy="2232248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US" altLang="zh-TW" sz="2800" dirty="0" smtClean="0">
                <a:solidFill>
                  <a:schemeClr val="tx1"/>
                </a:solidFill>
              </a:rPr>
              <a:t>1.</a:t>
            </a:r>
            <a:r>
              <a:rPr lang="zh-TW" altLang="en-US" sz="2800" dirty="0" smtClean="0">
                <a:solidFill>
                  <a:schemeClr val="tx1"/>
                </a:solidFill>
              </a:rPr>
              <a:t>請各領域召集人於</a:t>
            </a:r>
            <a:r>
              <a:rPr lang="en-US" altLang="zh-TW" sz="2800" dirty="0" smtClean="0">
                <a:solidFill>
                  <a:schemeClr val="tx1"/>
                </a:solidFill>
              </a:rPr>
              <a:t>9/07</a:t>
            </a:r>
            <a:r>
              <a:rPr lang="zh-TW" altLang="en-US" sz="2800" dirty="0" smtClean="0">
                <a:solidFill>
                  <a:schemeClr val="tx1"/>
                </a:solidFill>
              </a:rPr>
              <a:t>前與資訊組（分機</a:t>
            </a:r>
            <a:r>
              <a:rPr lang="en-US" altLang="zh-TW" sz="2800" dirty="0" smtClean="0">
                <a:solidFill>
                  <a:schemeClr val="tx1"/>
                </a:solidFill>
              </a:rPr>
              <a:t>218</a:t>
            </a:r>
            <a:r>
              <a:rPr lang="zh-TW" altLang="en-US" sz="2800" dirty="0" smtClean="0">
                <a:solidFill>
                  <a:schemeClr val="tx1"/>
                </a:solidFill>
              </a:rPr>
              <a:t>）預訂本學期</a:t>
            </a:r>
            <a:r>
              <a:rPr lang="zh-TW" altLang="en-US" sz="2800" dirty="0" smtClean="0">
                <a:solidFill>
                  <a:srgbClr val="FF0000"/>
                </a:solidFill>
              </a:rPr>
              <a:t>資安研習</a:t>
            </a:r>
            <a:r>
              <a:rPr lang="zh-TW" altLang="en-US" sz="2800" dirty="0" smtClean="0">
                <a:solidFill>
                  <a:schemeClr val="tx1"/>
                </a:solidFill>
              </a:rPr>
              <a:t>的日期與時段。</a:t>
            </a:r>
            <a:endParaRPr lang="en-US" altLang="zh-TW" sz="280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US" altLang="zh-TW" sz="2800" dirty="0" smtClean="0">
                <a:solidFill>
                  <a:schemeClr val="tx1"/>
                </a:solidFill>
              </a:rPr>
              <a:t>2.</a:t>
            </a:r>
            <a:r>
              <a:rPr lang="zh-TW" altLang="en-US" sz="2800" dirty="0" smtClean="0">
                <a:solidFill>
                  <a:schemeClr val="tx1"/>
                </a:solidFill>
              </a:rPr>
              <a:t>請經常注意校網或校務行政系統內公告的</a:t>
            </a:r>
            <a:r>
              <a:rPr lang="zh-TW" altLang="en-US" sz="2800" b="1" dirty="0" smtClean="0">
                <a:solidFill>
                  <a:srgbClr val="0000FF"/>
                </a:solidFill>
              </a:rPr>
              <a:t>教師資訊增能研習</a:t>
            </a:r>
            <a:r>
              <a:rPr lang="zh-TW" altLang="en-US" sz="2800" dirty="0" smtClean="0">
                <a:solidFill>
                  <a:schemeClr val="tx1"/>
                </a:solidFill>
              </a:rPr>
              <a:t>相關訊息，踴躍報名參加！</a:t>
            </a:r>
            <a:endParaRPr lang="en-US" altLang="zh-TW" sz="280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US" altLang="zh-TW" sz="2800" dirty="0" smtClean="0">
                <a:solidFill>
                  <a:schemeClr val="tx1"/>
                </a:solidFill>
              </a:rPr>
              <a:t>3.</a:t>
            </a:r>
            <a:r>
              <a:rPr lang="zh-TW" altLang="en-US" sz="2800" dirty="0" smtClean="0">
                <a:solidFill>
                  <a:schemeClr val="tx1"/>
                </a:solidFill>
              </a:rPr>
              <a:t>各領域如有意願辦理資訊增能研習，可聯絡資訊組介紹講師。</a:t>
            </a:r>
            <a:endParaRPr lang="en-US" altLang="zh-TW" sz="280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zh-TW" altLang="en-US" sz="1400" dirty="0"/>
          </a:p>
        </p:txBody>
      </p:sp>
      <p:grpSp>
        <p:nvGrpSpPr>
          <p:cNvPr id="16" name="群組 15"/>
          <p:cNvGrpSpPr/>
          <p:nvPr/>
        </p:nvGrpSpPr>
        <p:grpSpPr>
          <a:xfrm>
            <a:off x="7434793" y="296206"/>
            <a:ext cx="1385679" cy="684523"/>
            <a:chOff x="7434793" y="296206"/>
            <a:chExt cx="1385679" cy="684523"/>
          </a:xfrm>
        </p:grpSpPr>
        <p:pic>
          <p:nvPicPr>
            <p:cNvPr id="17" name="圖片 16" descr="C:\Users\輔導主任\Desktop\1.jpg"/>
            <p:cNvPicPr/>
            <p:nvPr/>
          </p:nvPicPr>
          <p:blipFill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6992"/>
            <a:stretch/>
          </p:blipFill>
          <p:spPr bwMode="auto">
            <a:xfrm>
              <a:off x="8207190" y="296206"/>
              <a:ext cx="613282" cy="547414"/>
            </a:xfrm>
            <a:prstGeom prst="round2DiagRect">
              <a:avLst>
                <a:gd name="adj1" fmla="val 47091"/>
                <a:gd name="adj2" fmla="val 0"/>
              </a:avLst>
            </a:prstGeom>
            <a:ln w="57150" cap="sq">
              <a:solidFill>
                <a:srgbClr val="FFFFFF"/>
              </a:solidFill>
              <a:miter lim="800000"/>
            </a:ln>
            <a:effectLst>
              <a:outerShdw blurRad="254000" algn="tl" rotWithShape="0">
                <a:srgbClr val="000000">
                  <a:alpha val="43000"/>
                </a:srgbClr>
              </a:outerShdw>
            </a:effectLst>
          </p:spPr>
        </p:pic>
        <p:pic>
          <p:nvPicPr>
            <p:cNvPr id="18" name="圖片 17" descr="C:\Users\輔導主任\Desktop\1.jpg"/>
            <p:cNvPicPr/>
            <p:nvPr/>
          </p:nvPicPr>
          <p:blipFill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6992"/>
            <a:stretch/>
          </p:blipFill>
          <p:spPr bwMode="auto">
            <a:xfrm flipH="1">
              <a:off x="7434793" y="373593"/>
              <a:ext cx="778761" cy="607136"/>
            </a:xfrm>
            <a:prstGeom prst="round2DiagRect">
              <a:avLst>
                <a:gd name="adj1" fmla="val 50000"/>
                <a:gd name="adj2" fmla="val 0"/>
              </a:avLst>
            </a:prstGeom>
            <a:ln w="57150" cap="sq">
              <a:solidFill>
                <a:srgbClr val="FFFFFF"/>
              </a:solidFill>
              <a:miter lim="800000"/>
            </a:ln>
            <a:effectLst>
              <a:outerShdw blurRad="254000" algn="tl" rotWithShape="0">
                <a:srgbClr val="000000">
                  <a:alpha val="43000"/>
                </a:srgbClr>
              </a:outerShdw>
            </a:effectLst>
          </p:spPr>
        </p:pic>
      </p:grpSp>
      <p:sp>
        <p:nvSpPr>
          <p:cNvPr id="11" name="矩形圖說文字 10"/>
          <p:cNvSpPr/>
          <p:nvPr/>
        </p:nvSpPr>
        <p:spPr>
          <a:xfrm>
            <a:off x="49213" y="73776"/>
            <a:ext cx="1584176" cy="720080"/>
          </a:xfrm>
          <a:prstGeom prst="wedgeRectCallout">
            <a:avLst>
              <a:gd name="adj1" fmla="val 35803"/>
              <a:gd name="adj2" fmla="val 77455"/>
            </a:avLst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489CF">
                    <a:lumMod val="50000"/>
                  </a:srgbClr>
                </a:solidFill>
                <a:effectLst/>
                <a:uLnTx/>
                <a:uFillTx/>
                <a:latin typeface="Verdana"/>
                <a:ea typeface="微軟正黑體" panose="020B0604030504040204" pitchFamily="34" charset="-120"/>
                <a:cs typeface="+mn-cs"/>
              </a:rPr>
              <a:t>資訊組</a:t>
            </a:r>
            <a:endParaRPr kumimoji="0" lang="zh-TW" altLang="en-US" sz="3600" b="1" i="0" u="none" strike="noStrike" kern="1200" cap="none" spc="0" normalizeH="0" baseline="0" noProof="0" dirty="0">
              <a:ln>
                <a:noFill/>
              </a:ln>
              <a:solidFill>
                <a:srgbClr val="F489CF">
                  <a:lumMod val="50000"/>
                </a:srgbClr>
              </a:solidFill>
              <a:effectLst/>
              <a:uLnTx/>
              <a:uFillTx/>
              <a:latin typeface="Verdana"/>
              <a:ea typeface="微軟正黑體" panose="020B0604030504040204" pitchFamily="34" charset="-120"/>
              <a:cs typeface="+mn-cs"/>
            </a:endParaRPr>
          </a:p>
        </p:txBody>
      </p:sp>
      <p:sp>
        <p:nvSpPr>
          <p:cNvPr id="12" name="標題 1"/>
          <p:cNvSpPr txBox="1">
            <a:spLocks/>
          </p:cNvSpPr>
          <p:nvPr/>
        </p:nvSpPr>
        <p:spPr bwMode="auto">
          <a:xfrm>
            <a:off x="800991" y="4134144"/>
            <a:ext cx="7692623" cy="6133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rgbClr val="404040"/>
                </a:solidFill>
                <a:latin typeface="+mj-lt"/>
                <a:ea typeface="+mj-ea"/>
                <a:cs typeface="Trebuchet MS"/>
              </a:defRPr>
            </a:lvl1pPr>
            <a:lvl2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404040"/>
                </a:solidFill>
                <a:latin typeface="Verdana" pitchFamily="34" charset="0"/>
                <a:ea typeface="微軟正黑體" pitchFamily="34" charset="-120"/>
                <a:cs typeface="Trebuchet MS" pitchFamily="34" charset="0"/>
              </a:defRPr>
            </a:lvl2pPr>
            <a:lvl3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404040"/>
                </a:solidFill>
                <a:latin typeface="Verdana" pitchFamily="34" charset="0"/>
                <a:ea typeface="微軟正黑體" pitchFamily="34" charset="-120"/>
                <a:cs typeface="Trebuchet MS" pitchFamily="34" charset="0"/>
              </a:defRPr>
            </a:lvl3pPr>
            <a:lvl4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404040"/>
                </a:solidFill>
                <a:latin typeface="Verdana" pitchFamily="34" charset="0"/>
                <a:ea typeface="微軟正黑體" pitchFamily="34" charset="-120"/>
                <a:cs typeface="Trebuchet MS" pitchFamily="34" charset="0"/>
              </a:defRPr>
            </a:lvl4pPr>
            <a:lvl5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404040"/>
                </a:solidFill>
                <a:latin typeface="Verdana" pitchFamily="34" charset="0"/>
                <a:ea typeface="微軟正黑體" pitchFamily="34" charset="-120"/>
                <a:cs typeface="Trebuchet MS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 eaLnBrk="1" hangingPunct="1"/>
            <a:r>
              <a:rPr lang="zh-TW" altLang="en-US" sz="4000" b="1" dirty="0" smtClean="0">
                <a:solidFill>
                  <a:srgbClr val="1C08AC"/>
                </a:solidFill>
                <a:latin typeface="微軟正黑體" pitchFamily="34" charset="-120"/>
                <a:cs typeface="Trebuchet MS" pitchFamily="34" charset="0"/>
              </a:rPr>
              <a:t>請使用學校公務信箱</a:t>
            </a:r>
          </a:p>
        </p:txBody>
      </p:sp>
      <p:sp>
        <p:nvSpPr>
          <p:cNvPr id="13" name="內容版面配置區 1"/>
          <p:cNvSpPr txBox="1">
            <a:spLocks/>
          </p:cNvSpPr>
          <p:nvPr/>
        </p:nvSpPr>
        <p:spPr bwMode="auto">
          <a:xfrm>
            <a:off x="266550" y="4581128"/>
            <a:ext cx="8769945" cy="22768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404040"/>
              </a:buClr>
              <a:buFont typeface="Wingdings 2" pitchFamily="18" charset="2"/>
              <a:buChar char=""/>
              <a:defRPr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404040"/>
              </a:buClr>
              <a:buFont typeface="Wingdings 2" pitchFamily="18" charset="2"/>
              <a:buChar char=""/>
              <a:defRPr sz="16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404040"/>
              </a:buClr>
              <a:buFont typeface="Wingdings 2" pitchFamily="18" charset="2"/>
              <a:buChar char=""/>
              <a:defRPr sz="14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404040"/>
              </a:buClr>
              <a:buFont typeface="Wingdings 2" pitchFamily="18" charset="2"/>
              <a:buChar char=""/>
              <a:defRPr sz="12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404040"/>
              </a:buClr>
              <a:buFont typeface="Wingdings 2" pitchFamily="18" charset="2"/>
              <a:buChar char=""/>
              <a:defRPr sz="12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SzPct val="101000"/>
              <a:buFont typeface="Courier New" pitchFamily="49" charset="0"/>
              <a:buChar char="o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l"/>
            </a:pPr>
            <a:r>
              <a:rPr lang="zh-TW" altLang="en-US" sz="2800" dirty="0" smtClean="0">
                <a:latin typeface="+mn-ea"/>
              </a:rPr>
              <a:t>本校教師皆配有帳號同薪水編號的公務信箱（新進教師不知帳密請與資訊組聯絡），因應無紙化政策，請各領域教師務必</a:t>
            </a:r>
            <a:r>
              <a:rPr lang="zh-TW" altLang="en-US" sz="2800" dirty="0" smtClean="0">
                <a:solidFill>
                  <a:srgbClr val="FF0000"/>
                </a:solidFill>
                <a:latin typeface="+mn-ea"/>
              </a:rPr>
              <a:t>經常至本校首頁查閱最新公告</a:t>
            </a:r>
            <a:r>
              <a:rPr lang="zh-TW" altLang="en-US" sz="2800" dirty="0" smtClean="0">
                <a:latin typeface="+mn-ea"/>
              </a:rPr>
              <a:t>並定時</a:t>
            </a:r>
            <a:r>
              <a:rPr lang="zh-TW" altLang="en-US" sz="2800" dirty="0" smtClean="0">
                <a:solidFill>
                  <a:srgbClr val="1C08AC"/>
                </a:solidFill>
                <a:latin typeface="+mn-ea"/>
              </a:rPr>
              <a:t>登入公務信箱查閱信件</a:t>
            </a:r>
            <a:r>
              <a:rPr lang="zh-TW" altLang="en-US" sz="2800" dirty="0" smtClean="0">
                <a:latin typeface="+mn-ea"/>
              </a:rPr>
              <a:t>，以免錯失重要通知！</a:t>
            </a:r>
            <a:endParaRPr lang="zh-TW" altLang="en-US" sz="1400" dirty="0"/>
          </a:p>
        </p:txBody>
      </p:sp>
    </p:spTree>
    <p:extLst>
      <p:ext uri="{BB962C8B-B14F-4D97-AF65-F5344CB8AC3E}">
        <p14:creationId xmlns:p14="http://schemas.microsoft.com/office/powerpoint/2010/main" val="3825343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7" name="Picture 4" descr="D:\100 輔導主任\Downloads\Pictures\校徽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7952" y="55768"/>
            <a:ext cx="508283" cy="5062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6" name="標題 1"/>
          <p:cNvSpPr>
            <a:spLocks noGrp="1"/>
          </p:cNvSpPr>
          <p:nvPr>
            <p:ph type="title"/>
          </p:nvPr>
        </p:nvSpPr>
        <p:spPr>
          <a:xfrm>
            <a:off x="819538" y="175914"/>
            <a:ext cx="7692623" cy="637754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zh-TW" altLang="en-US" sz="4400" b="1" dirty="0" smtClean="0">
                <a:solidFill>
                  <a:srgbClr val="1C08AC"/>
                </a:solidFill>
                <a:latin typeface="微軟正黑體" pitchFamily="34" charset="-120"/>
                <a:cs typeface="Trebuchet MS" pitchFamily="34" charset="0"/>
              </a:rPr>
              <a:t>電腦教室使用規則</a:t>
            </a:r>
          </a:p>
        </p:txBody>
      </p:sp>
      <p:sp>
        <p:nvSpPr>
          <p:cNvPr id="2" name="內容版面配置區 1"/>
          <p:cNvSpPr>
            <a:spLocks noGrp="1"/>
          </p:cNvSpPr>
          <p:nvPr>
            <p:ph idx="1"/>
          </p:nvPr>
        </p:nvSpPr>
        <p:spPr>
          <a:xfrm>
            <a:off x="251520" y="980728"/>
            <a:ext cx="8585772" cy="5184576"/>
          </a:xfrm>
        </p:spPr>
        <p:txBody>
          <a:bodyPr/>
          <a:lstStyle/>
          <a:p>
            <a:r>
              <a:rPr lang="zh-TW" altLang="en-US" sz="2800" b="1" dirty="0">
                <a:solidFill>
                  <a:srgbClr val="C00000"/>
                </a:solidFill>
                <a:latin typeface="+mn-ea"/>
              </a:rPr>
              <a:t>上網預約：</a:t>
            </a:r>
            <a:r>
              <a:rPr lang="zh-TW" altLang="en-US" sz="2800" b="1" dirty="0">
                <a:latin typeface="+mn-ea"/>
              </a:rPr>
              <a:t>需登入學校首頁→資訊服務→電腦教室預約→ 預約系統</a:t>
            </a:r>
            <a:endParaRPr lang="zh-TW" altLang="en-US" sz="1400" dirty="0"/>
          </a:p>
          <a:p>
            <a:r>
              <a:rPr lang="zh-TW" altLang="en-US" sz="2800" dirty="0" smtClean="0">
                <a:solidFill>
                  <a:srgbClr val="003300"/>
                </a:solidFill>
                <a:latin typeface="+mn-ea"/>
              </a:rPr>
              <a:t>為方便資訊科以外的老師也能利用電腦教室進行資訊融入教學，教師可於線上自行登記或向資訊組申請</a:t>
            </a:r>
            <a:r>
              <a:rPr lang="zh-TW" altLang="en-US" sz="2800" dirty="0">
                <a:solidFill>
                  <a:schemeClr val="tx1"/>
                </a:solidFill>
                <a:latin typeface="+mn-ea"/>
              </a:rPr>
              <a:t>週期性預訂</a:t>
            </a:r>
            <a:r>
              <a:rPr lang="zh-TW" altLang="en-US" sz="2800" dirty="0" smtClean="0">
                <a:solidFill>
                  <a:srgbClr val="003300"/>
                </a:solidFill>
                <a:latin typeface="+mn-ea"/>
              </a:rPr>
              <a:t>，但</a:t>
            </a:r>
            <a:r>
              <a:rPr lang="zh-TW" altLang="en-US" sz="2800" b="1" dirty="0">
                <a:solidFill>
                  <a:srgbClr val="C00000"/>
                </a:solidFill>
                <a:latin typeface="+mn-ea"/>
              </a:rPr>
              <a:t>若與校內重大活動</a:t>
            </a:r>
            <a:r>
              <a:rPr lang="en-US" altLang="zh-TW" sz="2800" b="1" dirty="0">
                <a:solidFill>
                  <a:srgbClr val="C00000"/>
                </a:solidFill>
                <a:latin typeface="+mn-ea"/>
              </a:rPr>
              <a:t>(</a:t>
            </a:r>
            <a:r>
              <a:rPr lang="zh-TW" altLang="en-US" sz="2800" b="1" dirty="0">
                <a:solidFill>
                  <a:srgbClr val="C00000"/>
                </a:solidFill>
                <a:latin typeface="+mn-ea"/>
              </a:rPr>
              <a:t>例：選填志願、各項線上測驗等</a:t>
            </a:r>
            <a:r>
              <a:rPr lang="en-US" altLang="zh-TW" sz="2800" b="1" dirty="0">
                <a:solidFill>
                  <a:srgbClr val="C00000"/>
                </a:solidFill>
                <a:latin typeface="+mn-ea"/>
              </a:rPr>
              <a:t>)</a:t>
            </a:r>
            <a:r>
              <a:rPr lang="zh-TW" altLang="en-US" sz="2800" b="1" dirty="0">
                <a:solidFill>
                  <a:srgbClr val="C00000"/>
                </a:solidFill>
                <a:latin typeface="+mn-ea"/>
              </a:rPr>
              <a:t>撞期</a:t>
            </a:r>
            <a:r>
              <a:rPr lang="zh-TW" altLang="en-US" sz="2800" dirty="0">
                <a:solidFill>
                  <a:srgbClr val="003300"/>
                </a:solidFill>
                <a:latin typeface="+mn-ea"/>
              </a:rPr>
              <a:t>，</a:t>
            </a:r>
            <a:r>
              <a:rPr lang="zh-TW" altLang="en-US" sz="2800" b="1" dirty="0">
                <a:solidFill>
                  <a:srgbClr val="C00000"/>
                </a:solidFill>
                <a:latin typeface="+mn-ea"/>
              </a:rPr>
              <a:t>即使事先有登記，仍須讓給活動優先使用</a:t>
            </a:r>
            <a:r>
              <a:rPr lang="zh-TW" altLang="en-US" sz="2800" b="1" dirty="0" smtClean="0">
                <a:solidFill>
                  <a:srgbClr val="C00000"/>
                </a:solidFill>
                <a:latin typeface="+mn-ea"/>
              </a:rPr>
              <a:t>。</a:t>
            </a:r>
            <a:r>
              <a:rPr lang="zh-TW" altLang="en-US" sz="2800" dirty="0" smtClean="0">
                <a:solidFill>
                  <a:srgbClr val="003300"/>
                </a:solidFill>
                <a:latin typeface="+mn-ea"/>
              </a:rPr>
              <a:t> </a:t>
            </a:r>
            <a:r>
              <a:rPr lang="zh-TW" altLang="en-US" sz="2800" dirty="0">
                <a:solidFill>
                  <a:srgbClr val="003300"/>
                </a:solidFill>
                <a:latin typeface="+mn-ea"/>
              </a:rPr>
              <a:t>如無法配合，將視情況取消借用</a:t>
            </a:r>
            <a:r>
              <a:rPr lang="zh-TW" altLang="en-US" sz="2800" dirty="0" smtClean="0">
                <a:solidFill>
                  <a:srgbClr val="003300"/>
                </a:solidFill>
                <a:latin typeface="+mn-ea"/>
              </a:rPr>
              <a:t>資格，</a:t>
            </a:r>
            <a:r>
              <a:rPr lang="zh-TW" altLang="en-US" sz="2800" dirty="0">
                <a:solidFill>
                  <a:srgbClr val="003300"/>
                </a:solidFill>
                <a:latin typeface="+mn-ea"/>
              </a:rPr>
              <a:t>不便之處敬請見諒</a:t>
            </a:r>
            <a:r>
              <a:rPr lang="zh-TW" altLang="en-US" sz="2800" dirty="0" smtClean="0">
                <a:solidFill>
                  <a:srgbClr val="003300"/>
                </a:solidFill>
                <a:latin typeface="+mn-ea"/>
              </a:rPr>
              <a:t>！</a:t>
            </a:r>
            <a:endParaRPr lang="en-US" altLang="zh-TW" sz="2800" dirty="0" smtClean="0">
              <a:solidFill>
                <a:srgbClr val="003300"/>
              </a:solidFill>
              <a:latin typeface="+mn-ea"/>
            </a:endParaRPr>
          </a:p>
          <a:p>
            <a:r>
              <a:rPr lang="zh-TW" altLang="en-US" sz="2800" dirty="0" smtClean="0">
                <a:solidFill>
                  <a:srgbClr val="0000FF"/>
                </a:solidFill>
                <a:latin typeface="+mn-ea"/>
              </a:rPr>
              <a:t>借用</a:t>
            </a:r>
            <a:r>
              <a:rPr lang="zh-TW" altLang="en-US" sz="2800" dirty="0">
                <a:solidFill>
                  <a:srgbClr val="0000FF"/>
                </a:solidFill>
                <a:latin typeface="+mn-ea"/>
              </a:rPr>
              <a:t>前請任課老師務必先至電腦教室熟悉相關設備與環境，並嚴格要求學生遵守相關規定</a:t>
            </a:r>
            <a:r>
              <a:rPr lang="zh-TW" altLang="en-US" sz="2800" dirty="0" smtClean="0">
                <a:solidFill>
                  <a:srgbClr val="0000FF"/>
                </a:solidFill>
                <a:latin typeface="+mn-ea"/>
              </a:rPr>
              <a:t>。</a:t>
            </a:r>
            <a:endParaRPr lang="en-US" altLang="zh-TW" sz="2800" dirty="0" smtClean="0">
              <a:solidFill>
                <a:srgbClr val="0000FF"/>
              </a:solidFill>
              <a:latin typeface="+mn-ea"/>
            </a:endParaRPr>
          </a:p>
        </p:txBody>
      </p:sp>
      <p:sp>
        <p:nvSpPr>
          <p:cNvPr id="11" name="矩形圖說文字 10"/>
          <p:cNvSpPr/>
          <p:nvPr/>
        </p:nvSpPr>
        <p:spPr>
          <a:xfrm>
            <a:off x="49213" y="73776"/>
            <a:ext cx="1584176" cy="618920"/>
          </a:xfrm>
          <a:prstGeom prst="wedgeRectCallout">
            <a:avLst>
              <a:gd name="adj1" fmla="val 35803"/>
              <a:gd name="adj2" fmla="val 77455"/>
            </a:avLst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489CF">
                    <a:lumMod val="50000"/>
                  </a:srgbClr>
                </a:solidFill>
                <a:effectLst/>
                <a:uLnTx/>
                <a:uFillTx/>
                <a:latin typeface="Verdana"/>
                <a:ea typeface="微軟正黑體" panose="020B0604030504040204" pitchFamily="34" charset="-120"/>
                <a:cs typeface="+mn-cs"/>
              </a:rPr>
              <a:t>資訊組</a:t>
            </a:r>
            <a:endParaRPr kumimoji="0" lang="zh-TW" altLang="en-US" sz="3600" b="1" i="0" u="none" strike="noStrike" kern="1200" cap="none" spc="0" normalizeH="0" baseline="0" noProof="0" dirty="0">
              <a:ln>
                <a:noFill/>
              </a:ln>
              <a:solidFill>
                <a:srgbClr val="F489CF">
                  <a:lumMod val="50000"/>
                </a:srgbClr>
              </a:solidFill>
              <a:effectLst/>
              <a:uLnTx/>
              <a:uFillTx/>
              <a:latin typeface="Verdana"/>
              <a:ea typeface="微軟正黑體" panose="020B0604030504040204" pitchFamily="34" charset="-120"/>
              <a:cs typeface="+mn-cs"/>
            </a:endParaRPr>
          </a:p>
        </p:txBody>
      </p:sp>
      <p:grpSp>
        <p:nvGrpSpPr>
          <p:cNvPr id="6" name="群組 5"/>
          <p:cNvGrpSpPr/>
          <p:nvPr/>
        </p:nvGrpSpPr>
        <p:grpSpPr>
          <a:xfrm>
            <a:off x="7524328" y="129145"/>
            <a:ext cx="1385679" cy="684523"/>
            <a:chOff x="7434793" y="296206"/>
            <a:chExt cx="1385679" cy="684523"/>
          </a:xfrm>
        </p:grpSpPr>
        <p:pic>
          <p:nvPicPr>
            <p:cNvPr id="7" name="圖片 6" descr="C:\Users\輔導主任\Desktop\1.jpg"/>
            <p:cNvPicPr/>
            <p:nvPr/>
          </p:nvPicPr>
          <p:blipFill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6992"/>
            <a:stretch/>
          </p:blipFill>
          <p:spPr bwMode="auto">
            <a:xfrm>
              <a:off x="8207190" y="296206"/>
              <a:ext cx="613282" cy="547414"/>
            </a:xfrm>
            <a:prstGeom prst="round2DiagRect">
              <a:avLst>
                <a:gd name="adj1" fmla="val 47091"/>
                <a:gd name="adj2" fmla="val 0"/>
              </a:avLst>
            </a:prstGeom>
            <a:ln w="57150" cap="sq">
              <a:solidFill>
                <a:srgbClr val="FFFFFF"/>
              </a:solidFill>
              <a:miter lim="800000"/>
            </a:ln>
            <a:effectLst>
              <a:outerShdw blurRad="254000" algn="tl" rotWithShape="0">
                <a:srgbClr val="000000">
                  <a:alpha val="43000"/>
                </a:srgbClr>
              </a:outerShdw>
            </a:effectLst>
          </p:spPr>
        </p:pic>
        <p:pic>
          <p:nvPicPr>
            <p:cNvPr id="8" name="圖片 7" descr="C:\Users\輔導主任\Desktop\1.jpg"/>
            <p:cNvPicPr/>
            <p:nvPr/>
          </p:nvPicPr>
          <p:blipFill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6992"/>
            <a:stretch/>
          </p:blipFill>
          <p:spPr bwMode="auto">
            <a:xfrm flipH="1">
              <a:off x="7434793" y="373593"/>
              <a:ext cx="778761" cy="607136"/>
            </a:xfrm>
            <a:prstGeom prst="round2DiagRect">
              <a:avLst>
                <a:gd name="adj1" fmla="val 50000"/>
                <a:gd name="adj2" fmla="val 0"/>
              </a:avLst>
            </a:prstGeom>
            <a:ln w="57150" cap="sq">
              <a:solidFill>
                <a:srgbClr val="FFFFFF"/>
              </a:solidFill>
              <a:miter lim="800000"/>
            </a:ln>
            <a:effectLst>
              <a:outerShdw blurRad="254000" algn="tl" rotWithShape="0">
                <a:srgbClr val="000000">
                  <a:alpha val="43000"/>
                </a:srgbClr>
              </a:outerShdw>
            </a:effectLst>
          </p:spPr>
        </p:pic>
      </p:grpSp>
    </p:spTree>
    <p:extLst>
      <p:ext uri="{BB962C8B-B14F-4D97-AF65-F5344CB8AC3E}">
        <p14:creationId xmlns:p14="http://schemas.microsoft.com/office/powerpoint/2010/main" val="3627780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re 1"/>
          <p:cNvSpPr>
            <a:spLocks noGrp="1"/>
          </p:cNvSpPr>
          <p:nvPr>
            <p:ph type="title"/>
          </p:nvPr>
        </p:nvSpPr>
        <p:spPr>
          <a:xfrm>
            <a:off x="539552" y="254942"/>
            <a:ext cx="7401787" cy="798001"/>
          </a:xfrm>
        </p:spPr>
        <p:txBody>
          <a:bodyPr/>
          <a:lstStyle/>
          <a:p>
            <a:pPr algn="ctr"/>
            <a:r>
              <a:rPr lang="zh-TW" altLang="en-US" sz="4000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請勿將重要資料存在學校電腦</a:t>
            </a:r>
            <a:endParaRPr lang="fr-CA" altLang="zh-TW" sz="4000" b="1" dirty="0" smtClean="0">
              <a:solidFill>
                <a:srgbClr val="0000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395534" y="1196752"/>
            <a:ext cx="856895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marR="0" lvl="0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TW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班級電腦</a:t>
            </a:r>
            <a:r>
              <a:rPr kumimoji="0" lang="zh-TW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或</a:t>
            </a:r>
            <a:r>
              <a:rPr kumimoji="0" lang="zh-TW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各辦公室</a:t>
            </a:r>
            <a:r>
              <a:rPr kumimoji="0" lang="zh-TW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電腦故障，程度嚴重無法修復者，廠商或資訊組會直接提供替代機，</a:t>
            </a:r>
            <a:r>
              <a:rPr kumimoji="0" lang="zh-TW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請全體教師注意不要將重要資料唯一放在學校公務用電腦（含</a:t>
            </a:r>
            <a:r>
              <a:rPr kumimoji="0" lang="en-US" altLang="zh-TW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C</a:t>
            </a:r>
            <a:r>
              <a:rPr kumimoji="0" lang="zh-TW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跟</a:t>
            </a:r>
            <a:r>
              <a:rPr kumimoji="0" lang="en-US" altLang="zh-TW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D</a:t>
            </a:r>
            <a:r>
              <a:rPr kumimoji="0" lang="zh-TW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槽），以免機器故障時遺失重要資料！</a:t>
            </a:r>
            <a:endParaRPr kumimoji="0" lang="en-US" altLang="zh-TW" sz="32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395533" y="4652930"/>
            <a:ext cx="8568953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marR="0" lvl="0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TW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建議大家盡量使用網路硬碟</a:t>
            </a:r>
            <a:r>
              <a:rPr kumimoji="0" lang="zh-TW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（本校所有同仁之</a:t>
            </a:r>
            <a:r>
              <a:rPr kumimoji="0" lang="zh-TW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公務信箱皆附有無限容量的</a:t>
            </a:r>
            <a:r>
              <a:rPr kumimoji="0" lang="en-US" altLang="zh-TW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GOOGLE</a:t>
            </a:r>
            <a:r>
              <a:rPr kumimoji="0" lang="zh-TW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雲端硬碟</a:t>
            </a:r>
            <a:r>
              <a:rPr kumimoji="0" lang="zh-TW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可供存取，若不知如何使用，歡迎與資訊組聯絡！）</a:t>
            </a:r>
          </a:p>
        </p:txBody>
      </p:sp>
      <p:sp>
        <p:nvSpPr>
          <p:cNvPr id="6" name="Titre 1"/>
          <p:cNvSpPr txBox="1">
            <a:spLocks/>
          </p:cNvSpPr>
          <p:nvPr/>
        </p:nvSpPr>
        <p:spPr bwMode="auto">
          <a:xfrm>
            <a:off x="835101" y="3861049"/>
            <a:ext cx="7689819" cy="648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rPr>
              <a:t>請多善用網路硬碟</a:t>
            </a:r>
            <a:endParaRPr kumimoji="0" lang="fr-CA" altLang="zh-TW" sz="4400" b="1" i="0" u="none" strike="noStrike" kern="1200" cap="none" spc="0" normalizeH="0" baseline="0" noProof="0" dirty="0" smtClean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j-cs"/>
            </a:endParaRPr>
          </a:p>
        </p:txBody>
      </p:sp>
      <p:grpSp>
        <p:nvGrpSpPr>
          <p:cNvPr id="7" name="群組 6"/>
          <p:cNvGrpSpPr/>
          <p:nvPr/>
        </p:nvGrpSpPr>
        <p:grpSpPr>
          <a:xfrm>
            <a:off x="7578807" y="179068"/>
            <a:ext cx="1385679" cy="684523"/>
            <a:chOff x="7434793" y="296206"/>
            <a:chExt cx="1385679" cy="684523"/>
          </a:xfrm>
        </p:grpSpPr>
        <p:pic>
          <p:nvPicPr>
            <p:cNvPr id="9" name="圖片 8" descr="C:\Users\輔導主任\Desktop\1.jpg"/>
            <p:cNvPicPr/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6992"/>
            <a:stretch/>
          </p:blipFill>
          <p:spPr bwMode="auto">
            <a:xfrm>
              <a:off x="8207190" y="296206"/>
              <a:ext cx="613282" cy="547414"/>
            </a:xfrm>
            <a:prstGeom prst="round2DiagRect">
              <a:avLst>
                <a:gd name="adj1" fmla="val 47091"/>
                <a:gd name="adj2" fmla="val 0"/>
              </a:avLst>
            </a:prstGeom>
            <a:ln w="57150" cap="sq">
              <a:solidFill>
                <a:srgbClr val="FFFFFF"/>
              </a:solidFill>
              <a:miter lim="800000"/>
            </a:ln>
            <a:effectLst>
              <a:outerShdw blurRad="254000" algn="tl" rotWithShape="0">
                <a:srgbClr val="000000">
                  <a:alpha val="43000"/>
                </a:srgbClr>
              </a:outerShdw>
            </a:effectLst>
          </p:spPr>
        </p:pic>
        <p:pic>
          <p:nvPicPr>
            <p:cNvPr id="10" name="圖片 9" descr="C:\Users\輔導主任\Desktop\1.jpg"/>
            <p:cNvPicPr/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6992"/>
            <a:stretch/>
          </p:blipFill>
          <p:spPr bwMode="auto">
            <a:xfrm flipH="1">
              <a:off x="7434793" y="373593"/>
              <a:ext cx="778761" cy="607136"/>
            </a:xfrm>
            <a:prstGeom prst="round2DiagRect">
              <a:avLst>
                <a:gd name="adj1" fmla="val 50000"/>
                <a:gd name="adj2" fmla="val 0"/>
              </a:avLst>
            </a:prstGeom>
            <a:ln w="57150" cap="sq">
              <a:solidFill>
                <a:srgbClr val="FFFFFF"/>
              </a:solidFill>
              <a:miter lim="800000"/>
            </a:ln>
            <a:effectLst>
              <a:outerShdw blurRad="254000" algn="tl" rotWithShape="0">
                <a:srgbClr val="000000">
                  <a:alpha val="43000"/>
                </a:srgbClr>
              </a:outerShdw>
            </a:effectLst>
          </p:spPr>
        </p:pic>
      </p:grpSp>
    </p:spTree>
    <p:extLst>
      <p:ext uri="{BB962C8B-B14F-4D97-AF65-F5344CB8AC3E}">
        <p14:creationId xmlns:p14="http://schemas.microsoft.com/office/powerpoint/2010/main" val="412096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25" name="群組 4"/>
          <p:cNvGrpSpPr>
            <a:grpSpLocks/>
          </p:cNvGrpSpPr>
          <p:nvPr/>
        </p:nvGrpSpPr>
        <p:grpSpPr bwMode="auto">
          <a:xfrm>
            <a:off x="107950" y="53975"/>
            <a:ext cx="3038475" cy="508000"/>
            <a:chOff x="-1792616" y="137437"/>
            <a:chExt cx="3038245" cy="508284"/>
          </a:xfrm>
        </p:grpSpPr>
        <p:pic>
          <p:nvPicPr>
            <p:cNvPr id="30727" name="Picture 4" descr="D:\100 輔導主任\Downloads\Pictures\校徽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792616" y="139231"/>
              <a:ext cx="508245" cy="5064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" name="內容版面配置區 3"/>
            <p:cNvSpPr txBox="1">
              <a:spLocks/>
            </p:cNvSpPr>
            <p:nvPr/>
          </p:nvSpPr>
          <p:spPr>
            <a:xfrm>
              <a:off x="-1284654" y="137437"/>
              <a:ext cx="2530283" cy="508284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</p:spPr>
          <p:txBody>
            <a:bodyPr anchor="ctr">
              <a:normAutofit fontScale="77500" lnSpcReduction="20000"/>
            </a:bodyPr>
            <a:lstStyle>
              <a:lvl1pPr marL="342900" indent="-342900" algn="l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tx1">
                    <a:lumMod val="75000"/>
                    <a:lumOff val="25000"/>
                  </a:schemeClr>
                </a:buClr>
                <a:buFont typeface="Wingdings 2" charset="2"/>
                <a:buChar char=""/>
                <a:defRPr sz="18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tx1">
                    <a:lumMod val="75000"/>
                    <a:lumOff val="25000"/>
                  </a:schemeClr>
                </a:buClr>
                <a:buFont typeface="Wingdings 2" charset="2"/>
                <a:buChar char=""/>
                <a:defRPr sz="16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tx1">
                    <a:lumMod val="75000"/>
                    <a:lumOff val="25000"/>
                  </a:schemeClr>
                </a:buClr>
                <a:buFont typeface="Wingdings 2" charset="2"/>
                <a:buChar char=""/>
                <a:defRPr sz="14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tx1">
                    <a:lumMod val="75000"/>
                    <a:lumOff val="25000"/>
                  </a:schemeClr>
                </a:buClr>
                <a:buFont typeface="Wingdings 2" charset="2"/>
                <a:buChar char=""/>
                <a:defRPr sz="12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tx1">
                    <a:lumMod val="75000"/>
                    <a:lumOff val="25000"/>
                  </a:schemeClr>
                </a:buClr>
                <a:buFont typeface="Wingdings 2" charset="2"/>
                <a:buChar char=""/>
                <a:defRPr sz="12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Clr>
                  <a:schemeClr val="tx2"/>
                </a:buClr>
                <a:buSzPct val="101000"/>
                <a:buFont typeface="Courier New" pitchFamily="49" charset="0"/>
                <a:buChar char="o"/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Clr>
                  <a:schemeClr val="tx2"/>
                </a:buClr>
                <a:buFont typeface="Courier New" pitchFamily="49" charset="0"/>
                <a:buChar char="o"/>
                <a:defRPr sz="12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Clr>
                  <a:schemeClr val="tx2"/>
                </a:buClr>
                <a:buFont typeface="Courier New" pitchFamily="49" charset="0"/>
                <a:buChar char="o"/>
                <a:defRPr sz="12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Clr>
                  <a:schemeClr val="tx2"/>
                </a:buClr>
                <a:buFont typeface="Courier New" pitchFamily="49" charset="0"/>
                <a:buChar char="o"/>
                <a:defRPr sz="12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dist" defTabSz="457200" rtl="0" eaLnBrk="1" fontAlgn="base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>
                  <a:prstClr val="black">
                    <a:lumMod val="75000"/>
                    <a:lumOff val="25000"/>
                  </a:prstClr>
                </a:buClr>
                <a:buSzTx/>
                <a:buFont typeface="Wingdings 2" charset="2"/>
                <a:buNone/>
                <a:tabLst/>
                <a:defRPr/>
              </a:pPr>
              <a:r>
                <a:rPr kumimoji="0" lang="zh-TW" altLang="en-US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標楷體" pitchFamily="65" charset="-120"/>
                  <a:ea typeface="標楷體" pitchFamily="65" charset="-120"/>
                  <a:cs typeface="+mn-cs"/>
                </a:rPr>
                <a:t>新北市立新埔國民中學</a:t>
              </a:r>
              <a:endParaRPr kumimoji="0" lang="en-US" altLang="zh-TW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n-cs"/>
              </a:endParaRPr>
            </a:p>
            <a:p>
              <a:pPr marL="0" marR="0" lvl="0" indent="0" algn="dist" defTabSz="457200" rtl="0" eaLnBrk="1" fontAlgn="base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>
                  <a:prstClr val="black">
                    <a:lumMod val="75000"/>
                    <a:lumOff val="25000"/>
                  </a:prstClr>
                </a:buClr>
                <a:buSzTx/>
                <a:buFont typeface="Wingdings 2" charset="2"/>
                <a:buNone/>
                <a:tabLst/>
                <a:defRPr/>
              </a:pPr>
              <a:r>
                <a:rPr kumimoji="0" lang="en-US" altLang="zh-TW" sz="12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Andalus" pitchFamily="18" charset="-78"/>
                  <a:ea typeface="Gungsuh" pitchFamily="18" charset="-127"/>
                  <a:cs typeface="Andalus" pitchFamily="18" charset="-78"/>
                </a:rPr>
                <a:t>New Taipei </a:t>
              </a:r>
              <a:r>
                <a:rPr kumimoji="0" lang="en-US" altLang="zh-TW" sz="1200" b="0" i="0" u="none" strike="noStrike" kern="1200" cap="none" spc="0" normalizeH="0" baseline="0" noProof="0" dirty="0" err="1" smtClean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Andalus" pitchFamily="18" charset="-78"/>
                  <a:ea typeface="Gungsuh" pitchFamily="18" charset="-127"/>
                  <a:cs typeface="Andalus" pitchFamily="18" charset="-78"/>
                </a:rPr>
                <a:t>Municipai</a:t>
              </a:r>
              <a:r>
                <a:rPr kumimoji="0" lang="en-US" altLang="zh-TW" sz="12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Andalus" pitchFamily="18" charset="-78"/>
                  <a:ea typeface="Gungsuh" pitchFamily="18" charset="-127"/>
                  <a:cs typeface="Andalus" pitchFamily="18" charset="-78"/>
                </a:rPr>
                <a:t> </a:t>
              </a:r>
              <a:r>
                <a:rPr kumimoji="0" lang="en-US" altLang="zh-TW" sz="1200" b="0" i="0" u="none" strike="noStrike" kern="1200" cap="none" spc="0" normalizeH="0" baseline="0" noProof="0" dirty="0" err="1" smtClean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Andalus" pitchFamily="18" charset="-78"/>
                  <a:ea typeface="Gungsuh" pitchFamily="18" charset="-127"/>
                  <a:cs typeface="Andalus" pitchFamily="18" charset="-78"/>
                </a:rPr>
                <a:t>Xinpu</a:t>
              </a:r>
              <a:r>
                <a:rPr kumimoji="0" lang="en-US" altLang="zh-TW" sz="12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Andalus" pitchFamily="18" charset="-78"/>
                  <a:ea typeface="Gungsuh" pitchFamily="18" charset="-127"/>
                  <a:cs typeface="Andalus" pitchFamily="18" charset="-78"/>
                </a:rPr>
                <a:t> Junior High School </a:t>
              </a:r>
              <a:endParaRPr kumimoji="0" lang="zh-TW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ndalus" pitchFamily="18" charset="-78"/>
                <a:ea typeface="Gungsuh" pitchFamily="18" charset="-127"/>
                <a:cs typeface="Andalus" pitchFamily="18" charset="-78"/>
              </a:endParaRPr>
            </a:p>
          </p:txBody>
        </p:sp>
      </p:grpSp>
      <p:sp>
        <p:nvSpPr>
          <p:cNvPr id="30726" name="標題 1"/>
          <p:cNvSpPr>
            <a:spLocks noGrp="1"/>
          </p:cNvSpPr>
          <p:nvPr>
            <p:ph type="title"/>
          </p:nvPr>
        </p:nvSpPr>
        <p:spPr>
          <a:xfrm>
            <a:off x="755576" y="293211"/>
            <a:ext cx="7692623" cy="759525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zh-TW" altLang="en-US" sz="4800" b="1" dirty="0" smtClean="0">
                <a:solidFill>
                  <a:srgbClr val="1C08AC"/>
                </a:solidFill>
                <a:latin typeface="微軟正黑體" pitchFamily="34" charset="-120"/>
                <a:cs typeface="Trebuchet MS" pitchFamily="34" charset="0"/>
              </a:rPr>
              <a:t>班級電腦使用</a:t>
            </a:r>
          </a:p>
        </p:txBody>
      </p:sp>
      <p:sp>
        <p:nvSpPr>
          <p:cNvPr id="2" name="內容版面配置區 1"/>
          <p:cNvSpPr>
            <a:spLocks noGrp="1"/>
          </p:cNvSpPr>
          <p:nvPr>
            <p:ph idx="1"/>
          </p:nvPr>
        </p:nvSpPr>
        <p:spPr>
          <a:xfrm>
            <a:off x="467544" y="1052736"/>
            <a:ext cx="8496498" cy="2232248"/>
          </a:xfrm>
        </p:spPr>
        <p:txBody>
          <a:bodyPr/>
          <a:lstStyle/>
          <a:p>
            <a:pPr>
              <a:buFont typeface="Wingdings" panose="05000000000000000000" pitchFamily="2" charset="2"/>
              <a:buChar char="l"/>
            </a:pPr>
            <a:r>
              <a:rPr lang="zh-TW" altLang="en-US" sz="2800" dirty="0" smtClean="0">
                <a:latin typeface="+mn-ea"/>
              </a:rPr>
              <a:t>班級</a:t>
            </a:r>
            <a:r>
              <a:rPr lang="zh-TW" altLang="en-US" sz="2800" dirty="0">
                <a:latin typeface="+mn-ea"/>
              </a:rPr>
              <a:t>電腦問題請任課</a:t>
            </a:r>
            <a:r>
              <a:rPr lang="zh-TW" altLang="en-US" sz="2800" dirty="0" smtClean="0">
                <a:latin typeface="+mn-ea"/>
              </a:rPr>
              <a:t>教師指派</a:t>
            </a:r>
            <a:r>
              <a:rPr lang="zh-TW" altLang="en-US" sz="2800" dirty="0">
                <a:solidFill>
                  <a:srgbClr val="FF0000"/>
                </a:solidFill>
                <a:latin typeface="+mn-ea"/>
              </a:rPr>
              <a:t>資訊股長</a:t>
            </a:r>
            <a:r>
              <a:rPr lang="zh-TW" altLang="en-US" sz="2800" b="1" dirty="0">
                <a:latin typeface="+mn-ea"/>
              </a:rPr>
              <a:t>處理或報修</a:t>
            </a:r>
            <a:r>
              <a:rPr lang="zh-TW" altLang="en-US" sz="2800" dirty="0">
                <a:latin typeface="+mn-ea"/>
              </a:rPr>
              <a:t>，以便問題迅速排除</a:t>
            </a:r>
            <a:r>
              <a:rPr lang="zh-TW" altLang="en-US" sz="2800" dirty="0" smtClean="0">
                <a:latin typeface="+mn-ea"/>
              </a:rPr>
              <a:t>。如果資訊股長無法解決，也請於</a:t>
            </a:r>
            <a:r>
              <a:rPr lang="zh-TW" altLang="en-US" sz="2800" dirty="0" smtClean="0">
                <a:solidFill>
                  <a:srgbClr val="FF0000"/>
                </a:solidFill>
                <a:latin typeface="+mn-ea"/>
              </a:rPr>
              <a:t>下課後再到資訊組找老師報修</a:t>
            </a:r>
            <a:r>
              <a:rPr lang="zh-TW" altLang="en-US" sz="2800" dirty="0" smtClean="0">
                <a:latin typeface="+mn-ea"/>
              </a:rPr>
              <a:t>，請原諒資訊組人員及時間都有限，無法於上課中直接到教室現場馬上處理，感謝您的配合！</a:t>
            </a:r>
            <a:endParaRPr lang="zh-TW" altLang="en-US" sz="1400" dirty="0"/>
          </a:p>
        </p:txBody>
      </p:sp>
      <p:grpSp>
        <p:nvGrpSpPr>
          <p:cNvPr id="16" name="群組 15"/>
          <p:cNvGrpSpPr/>
          <p:nvPr/>
        </p:nvGrpSpPr>
        <p:grpSpPr>
          <a:xfrm>
            <a:off x="7434793" y="296206"/>
            <a:ext cx="1385679" cy="684523"/>
            <a:chOff x="7434793" y="296206"/>
            <a:chExt cx="1385679" cy="684523"/>
          </a:xfrm>
        </p:grpSpPr>
        <p:pic>
          <p:nvPicPr>
            <p:cNvPr id="17" name="圖片 16" descr="C:\Users\輔導主任\Desktop\1.jpg"/>
            <p:cNvPicPr/>
            <p:nvPr/>
          </p:nvPicPr>
          <p:blipFill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6992"/>
            <a:stretch/>
          </p:blipFill>
          <p:spPr bwMode="auto">
            <a:xfrm>
              <a:off x="8207190" y="296206"/>
              <a:ext cx="613282" cy="547414"/>
            </a:xfrm>
            <a:prstGeom prst="round2DiagRect">
              <a:avLst>
                <a:gd name="adj1" fmla="val 47091"/>
                <a:gd name="adj2" fmla="val 0"/>
              </a:avLst>
            </a:prstGeom>
            <a:ln w="57150" cap="sq">
              <a:solidFill>
                <a:srgbClr val="FFFFFF"/>
              </a:solidFill>
              <a:miter lim="800000"/>
            </a:ln>
            <a:effectLst>
              <a:outerShdw blurRad="254000" algn="tl" rotWithShape="0">
                <a:srgbClr val="000000">
                  <a:alpha val="43000"/>
                </a:srgbClr>
              </a:outerShdw>
            </a:effectLst>
          </p:spPr>
        </p:pic>
        <p:pic>
          <p:nvPicPr>
            <p:cNvPr id="18" name="圖片 17" descr="C:\Users\輔導主任\Desktop\1.jpg"/>
            <p:cNvPicPr/>
            <p:nvPr/>
          </p:nvPicPr>
          <p:blipFill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6992"/>
            <a:stretch/>
          </p:blipFill>
          <p:spPr bwMode="auto">
            <a:xfrm flipH="1">
              <a:off x="7434793" y="373593"/>
              <a:ext cx="778761" cy="607136"/>
            </a:xfrm>
            <a:prstGeom prst="round2DiagRect">
              <a:avLst>
                <a:gd name="adj1" fmla="val 50000"/>
                <a:gd name="adj2" fmla="val 0"/>
              </a:avLst>
            </a:prstGeom>
            <a:ln w="57150" cap="sq">
              <a:solidFill>
                <a:srgbClr val="FFFFFF"/>
              </a:solidFill>
              <a:miter lim="800000"/>
            </a:ln>
            <a:effectLst>
              <a:outerShdw blurRad="254000" algn="tl" rotWithShape="0">
                <a:srgbClr val="000000">
                  <a:alpha val="43000"/>
                </a:srgbClr>
              </a:outerShdw>
            </a:effectLst>
          </p:spPr>
        </p:pic>
      </p:grpSp>
      <p:sp>
        <p:nvSpPr>
          <p:cNvPr id="11" name="矩形圖說文字 10"/>
          <p:cNvSpPr/>
          <p:nvPr/>
        </p:nvSpPr>
        <p:spPr>
          <a:xfrm>
            <a:off x="49213" y="73776"/>
            <a:ext cx="1584176" cy="720080"/>
          </a:xfrm>
          <a:prstGeom prst="wedgeRectCallout">
            <a:avLst>
              <a:gd name="adj1" fmla="val 35803"/>
              <a:gd name="adj2" fmla="val 77455"/>
            </a:avLst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489CF">
                    <a:lumMod val="50000"/>
                  </a:srgbClr>
                </a:solidFill>
                <a:effectLst/>
                <a:uLnTx/>
                <a:uFillTx/>
                <a:latin typeface="Verdana"/>
                <a:ea typeface="微軟正黑體" panose="020B0604030504040204" pitchFamily="34" charset="-120"/>
                <a:cs typeface="+mn-cs"/>
              </a:rPr>
              <a:t>資訊組</a:t>
            </a:r>
            <a:endParaRPr kumimoji="0" lang="zh-TW" altLang="en-US" sz="3600" b="1" i="0" u="none" strike="noStrike" kern="1200" cap="none" spc="0" normalizeH="0" baseline="0" noProof="0" dirty="0">
              <a:ln>
                <a:noFill/>
              </a:ln>
              <a:solidFill>
                <a:srgbClr val="F489CF">
                  <a:lumMod val="50000"/>
                </a:srgbClr>
              </a:solidFill>
              <a:effectLst/>
              <a:uLnTx/>
              <a:uFillTx/>
              <a:latin typeface="Verdana"/>
              <a:ea typeface="微軟正黑體" panose="020B0604030504040204" pitchFamily="34" charset="-120"/>
              <a:cs typeface="+mn-cs"/>
            </a:endParaRPr>
          </a:p>
        </p:txBody>
      </p:sp>
      <p:sp>
        <p:nvSpPr>
          <p:cNvPr id="12" name="標題 1"/>
          <p:cNvSpPr txBox="1">
            <a:spLocks/>
          </p:cNvSpPr>
          <p:nvPr/>
        </p:nvSpPr>
        <p:spPr bwMode="auto">
          <a:xfrm>
            <a:off x="616233" y="3068960"/>
            <a:ext cx="7692623" cy="10012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rgbClr val="404040"/>
                </a:solidFill>
                <a:latin typeface="+mj-lt"/>
                <a:ea typeface="+mj-ea"/>
                <a:cs typeface="Trebuchet MS"/>
              </a:defRPr>
            </a:lvl1pPr>
            <a:lvl2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404040"/>
                </a:solidFill>
                <a:latin typeface="Verdana" pitchFamily="34" charset="0"/>
                <a:ea typeface="微軟正黑體" pitchFamily="34" charset="-120"/>
                <a:cs typeface="Trebuchet MS" pitchFamily="34" charset="0"/>
              </a:defRPr>
            </a:lvl2pPr>
            <a:lvl3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404040"/>
                </a:solidFill>
                <a:latin typeface="Verdana" pitchFamily="34" charset="0"/>
                <a:ea typeface="微軟正黑體" pitchFamily="34" charset="-120"/>
                <a:cs typeface="Trebuchet MS" pitchFamily="34" charset="0"/>
              </a:defRPr>
            </a:lvl3pPr>
            <a:lvl4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404040"/>
                </a:solidFill>
                <a:latin typeface="Verdana" pitchFamily="34" charset="0"/>
                <a:ea typeface="微軟正黑體" pitchFamily="34" charset="-120"/>
                <a:cs typeface="Trebuchet MS" pitchFamily="34" charset="0"/>
              </a:defRPr>
            </a:lvl4pPr>
            <a:lvl5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404040"/>
                </a:solidFill>
                <a:latin typeface="Verdana" pitchFamily="34" charset="0"/>
                <a:ea typeface="微軟正黑體" pitchFamily="34" charset="-120"/>
                <a:cs typeface="Trebuchet MS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C08AC"/>
                </a:solidFill>
                <a:effectLst/>
                <a:uLnTx/>
                <a:uFillTx/>
                <a:latin typeface="微軟正黑體" pitchFamily="34" charset="-120"/>
                <a:ea typeface="微軟正黑體" panose="020B0604030504040204" pitchFamily="34" charset="-120"/>
                <a:cs typeface="Trebuchet MS" pitchFamily="34" charset="0"/>
              </a:rPr>
              <a:t>辦公室電腦報修</a:t>
            </a:r>
          </a:p>
        </p:txBody>
      </p:sp>
      <p:sp>
        <p:nvSpPr>
          <p:cNvPr id="13" name="內容版面配置區 1"/>
          <p:cNvSpPr txBox="1">
            <a:spLocks/>
          </p:cNvSpPr>
          <p:nvPr/>
        </p:nvSpPr>
        <p:spPr bwMode="auto">
          <a:xfrm>
            <a:off x="362091" y="4293096"/>
            <a:ext cx="8496498" cy="18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404040"/>
              </a:buClr>
              <a:buFont typeface="Wingdings 2" pitchFamily="18" charset="2"/>
              <a:buChar char=""/>
              <a:defRPr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404040"/>
              </a:buClr>
              <a:buFont typeface="Wingdings 2" pitchFamily="18" charset="2"/>
              <a:buChar char=""/>
              <a:defRPr sz="16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404040"/>
              </a:buClr>
              <a:buFont typeface="Wingdings 2" pitchFamily="18" charset="2"/>
              <a:buChar char=""/>
              <a:defRPr sz="14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404040"/>
              </a:buClr>
              <a:buFont typeface="Wingdings 2" pitchFamily="18" charset="2"/>
              <a:buChar char=""/>
              <a:defRPr sz="12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404040"/>
              </a:buClr>
              <a:buFont typeface="Wingdings 2" pitchFamily="18" charset="2"/>
              <a:buChar char=""/>
              <a:defRPr sz="12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SzPct val="101000"/>
              <a:buFont typeface="Courier New" pitchFamily="49" charset="0"/>
              <a:buChar char="o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4572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rgbClr val="404040"/>
              </a:buClr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zh-TW" alt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請至</a:t>
            </a:r>
            <a:r>
              <a:rPr kumimoji="0" lang="zh-TW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本校首頁→公務作業→維修通報→修繕登記區（需先登入才能使用）→我要填報</a:t>
            </a:r>
            <a:r>
              <a:rPr kumimoji="0" lang="zh-TW" alt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，依選單說明完成通報，資訊組會排時間前往處理，感謝您的配合！</a:t>
            </a:r>
            <a:endParaRPr kumimoji="0" lang="en-US" altLang="zh-TW" sz="3200" b="0" i="0" u="none" strike="noStrike" kern="1200" cap="none" spc="0" normalizeH="0" baseline="0" noProof="0" dirty="0" smtClean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  <a:p>
            <a:pPr marL="342900" marR="0" lvl="0" indent="-342900" algn="l" defTabSz="4572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rgbClr val="404040"/>
              </a:buClr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zh-TW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C08AC"/>
                </a:solidFill>
                <a:effectLst/>
                <a:uLnTx/>
                <a:uFillTx/>
                <a:latin typeface="微軟正黑體" pitchFamily="34" charset="-120"/>
                <a:ea typeface="微軟正黑體" panose="020B0604030504040204" pitchFamily="34" charset="-120"/>
                <a:cs typeface="Trebuchet MS" pitchFamily="34" charset="0"/>
              </a:rPr>
              <a:t>印表機有問題請直接與廠商代表聯絡。</a:t>
            </a:r>
            <a:endParaRPr kumimoji="0" lang="en-US" altLang="zh-TW" sz="3200" b="0" i="0" u="none" strike="noStrike" kern="1200" cap="none" spc="0" normalizeH="0" baseline="0" noProof="0" dirty="0" smtClean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32216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25" name="群組 4"/>
          <p:cNvGrpSpPr>
            <a:grpSpLocks/>
          </p:cNvGrpSpPr>
          <p:nvPr/>
        </p:nvGrpSpPr>
        <p:grpSpPr bwMode="auto">
          <a:xfrm>
            <a:off x="107950" y="53975"/>
            <a:ext cx="3038475" cy="508000"/>
            <a:chOff x="-1792616" y="137437"/>
            <a:chExt cx="3038245" cy="508284"/>
          </a:xfrm>
        </p:grpSpPr>
        <p:pic>
          <p:nvPicPr>
            <p:cNvPr id="30727" name="Picture 4" descr="D:\100 輔導主任\Downloads\Pictures\校徽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792616" y="139231"/>
              <a:ext cx="508245" cy="5064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" name="內容版面配置區 3"/>
            <p:cNvSpPr txBox="1">
              <a:spLocks/>
            </p:cNvSpPr>
            <p:nvPr/>
          </p:nvSpPr>
          <p:spPr>
            <a:xfrm>
              <a:off x="-1284654" y="137437"/>
              <a:ext cx="2530283" cy="508284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</p:spPr>
          <p:txBody>
            <a:bodyPr anchor="ctr">
              <a:normAutofit fontScale="77500" lnSpcReduction="20000"/>
            </a:bodyPr>
            <a:lstStyle>
              <a:lvl1pPr marL="342900" indent="-342900" algn="l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tx1">
                    <a:lumMod val="75000"/>
                    <a:lumOff val="25000"/>
                  </a:schemeClr>
                </a:buClr>
                <a:buFont typeface="Wingdings 2" charset="2"/>
                <a:buChar char=""/>
                <a:defRPr sz="18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tx1">
                    <a:lumMod val="75000"/>
                    <a:lumOff val="25000"/>
                  </a:schemeClr>
                </a:buClr>
                <a:buFont typeface="Wingdings 2" charset="2"/>
                <a:buChar char=""/>
                <a:defRPr sz="16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tx1">
                    <a:lumMod val="75000"/>
                    <a:lumOff val="25000"/>
                  </a:schemeClr>
                </a:buClr>
                <a:buFont typeface="Wingdings 2" charset="2"/>
                <a:buChar char=""/>
                <a:defRPr sz="14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tx1">
                    <a:lumMod val="75000"/>
                    <a:lumOff val="25000"/>
                  </a:schemeClr>
                </a:buClr>
                <a:buFont typeface="Wingdings 2" charset="2"/>
                <a:buChar char=""/>
                <a:defRPr sz="12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tx1">
                    <a:lumMod val="75000"/>
                    <a:lumOff val="25000"/>
                  </a:schemeClr>
                </a:buClr>
                <a:buFont typeface="Wingdings 2" charset="2"/>
                <a:buChar char=""/>
                <a:defRPr sz="12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Clr>
                  <a:schemeClr val="tx2"/>
                </a:buClr>
                <a:buSzPct val="101000"/>
                <a:buFont typeface="Courier New" pitchFamily="49" charset="0"/>
                <a:buChar char="o"/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Clr>
                  <a:schemeClr val="tx2"/>
                </a:buClr>
                <a:buFont typeface="Courier New" pitchFamily="49" charset="0"/>
                <a:buChar char="o"/>
                <a:defRPr sz="12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Clr>
                  <a:schemeClr val="tx2"/>
                </a:buClr>
                <a:buFont typeface="Courier New" pitchFamily="49" charset="0"/>
                <a:buChar char="o"/>
                <a:defRPr sz="12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Clr>
                  <a:schemeClr val="tx2"/>
                </a:buClr>
                <a:buFont typeface="Courier New" pitchFamily="49" charset="0"/>
                <a:buChar char="o"/>
                <a:defRPr sz="12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dist" defTabSz="457200" rtl="0" eaLnBrk="1" fontAlgn="base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>
                  <a:prstClr val="black">
                    <a:lumMod val="75000"/>
                    <a:lumOff val="25000"/>
                  </a:prstClr>
                </a:buClr>
                <a:buSzTx/>
                <a:buFont typeface="Wingdings 2" charset="2"/>
                <a:buNone/>
                <a:tabLst/>
                <a:defRPr/>
              </a:pPr>
              <a:r>
                <a:rPr kumimoji="0" lang="zh-TW" altLang="en-US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標楷體" pitchFamily="65" charset="-120"/>
                  <a:ea typeface="標楷體" pitchFamily="65" charset="-120"/>
                  <a:cs typeface="+mn-cs"/>
                </a:rPr>
                <a:t>新北市立新埔國民中學</a:t>
              </a:r>
              <a:endParaRPr kumimoji="0" lang="en-US" altLang="zh-TW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n-cs"/>
              </a:endParaRPr>
            </a:p>
            <a:p>
              <a:pPr marL="0" marR="0" lvl="0" indent="0" algn="dist" defTabSz="457200" rtl="0" eaLnBrk="1" fontAlgn="base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>
                  <a:prstClr val="black">
                    <a:lumMod val="75000"/>
                    <a:lumOff val="25000"/>
                  </a:prstClr>
                </a:buClr>
                <a:buSzTx/>
                <a:buFont typeface="Wingdings 2" charset="2"/>
                <a:buNone/>
                <a:tabLst/>
                <a:defRPr/>
              </a:pPr>
              <a:r>
                <a:rPr kumimoji="0" lang="en-US" altLang="zh-TW" sz="12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Andalus" pitchFamily="18" charset="-78"/>
                  <a:ea typeface="Gungsuh" pitchFamily="18" charset="-127"/>
                  <a:cs typeface="Andalus" pitchFamily="18" charset="-78"/>
                </a:rPr>
                <a:t>New Taipei </a:t>
              </a:r>
              <a:r>
                <a:rPr kumimoji="0" lang="en-US" altLang="zh-TW" sz="1200" b="0" i="0" u="none" strike="noStrike" kern="1200" cap="none" spc="0" normalizeH="0" baseline="0" noProof="0" dirty="0" err="1" smtClean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Andalus" pitchFamily="18" charset="-78"/>
                  <a:ea typeface="Gungsuh" pitchFamily="18" charset="-127"/>
                  <a:cs typeface="Andalus" pitchFamily="18" charset="-78"/>
                </a:rPr>
                <a:t>Municipai</a:t>
              </a:r>
              <a:r>
                <a:rPr kumimoji="0" lang="en-US" altLang="zh-TW" sz="12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Andalus" pitchFamily="18" charset="-78"/>
                  <a:ea typeface="Gungsuh" pitchFamily="18" charset="-127"/>
                  <a:cs typeface="Andalus" pitchFamily="18" charset="-78"/>
                </a:rPr>
                <a:t> </a:t>
              </a:r>
              <a:r>
                <a:rPr kumimoji="0" lang="en-US" altLang="zh-TW" sz="1200" b="0" i="0" u="none" strike="noStrike" kern="1200" cap="none" spc="0" normalizeH="0" baseline="0" noProof="0" dirty="0" err="1" smtClean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Andalus" pitchFamily="18" charset="-78"/>
                  <a:ea typeface="Gungsuh" pitchFamily="18" charset="-127"/>
                  <a:cs typeface="Andalus" pitchFamily="18" charset="-78"/>
                </a:rPr>
                <a:t>Xinpu</a:t>
              </a:r>
              <a:r>
                <a:rPr kumimoji="0" lang="en-US" altLang="zh-TW" sz="12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Andalus" pitchFamily="18" charset="-78"/>
                  <a:ea typeface="Gungsuh" pitchFamily="18" charset="-127"/>
                  <a:cs typeface="Andalus" pitchFamily="18" charset="-78"/>
                </a:rPr>
                <a:t> Junior High School </a:t>
              </a:r>
              <a:endParaRPr kumimoji="0" lang="zh-TW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ndalus" pitchFamily="18" charset="-78"/>
                <a:ea typeface="Gungsuh" pitchFamily="18" charset="-127"/>
                <a:cs typeface="Andalus" pitchFamily="18" charset="-78"/>
              </a:endParaRPr>
            </a:p>
          </p:txBody>
        </p:sp>
      </p:grpSp>
      <p:sp>
        <p:nvSpPr>
          <p:cNvPr id="30726" name="標題 1"/>
          <p:cNvSpPr>
            <a:spLocks noGrp="1"/>
          </p:cNvSpPr>
          <p:nvPr>
            <p:ph type="title"/>
          </p:nvPr>
        </p:nvSpPr>
        <p:spPr>
          <a:xfrm>
            <a:off x="800992" y="342975"/>
            <a:ext cx="7692623" cy="716148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zh-TW" altLang="en-US" sz="4800" b="1" dirty="0" smtClean="0">
                <a:solidFill>
                  <a:srgbClr val="1C08AC"/>
                </a:solidFill>
                <a:latin typeface="微軟正黑體" pitchFamily="34" charset="-120"/>
                <a:cs typeface="Trebuchet MS" pitchFamily="34" charset="0"/>
              </a:rPr>
              <a:t>資訊融入教學</a:t>
            </a:r>
          </a:p>
        </p:txBody>
      </p:sp>
      <p:sp>
        <p:nvSpPr>
          <p:cNvPr id="2" name="內容版面配置區 1"/>
          <p:cNvSpPr>
            <a:spLocks noGrp="1"/>
          </p:cNvSpPr>
          <p:nvPr>
            <p:ph idx="1"/>
          </p:nvPr>
        </p:nvSpPr>
        <p:spPr>
          <a:xfrm>
            <a:off x="362091" y="1600063"/>
            <a:ext cx="8292443" cy="2232248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altLang="zh-TW" sz="2800" dirty="0" smtClean="0">
                <a:solidFill>
                  <a:schemeClr val="tx1"/>
                </a:solidFill>
              </a:rPr>
              <a:t>1.</a:t>
            </a:r>
            <a:r>
              <a:rPr lang="zh-TW" altLang="en-US" sz="2800" dirty="0" smtClean="0">
                <a:solidFill>
                  <a:schemeClr val="tx1"/>
                </a:solidFill>
              </a:rPr>
              <a:t>請各領域召集人於</a:t>
            </a:r>
            <a:r>
              <a:rPr lang="en-US" altLang="zh-TW" sz="2800" b="1" dirty="0" smtClean="0">
                <a:solidFill>
                  <a:srgbClr val="FF0000"/>
                </a:solidFill>
              </a:rPr>
              <a:t>9/13</a:t>
            </a:r>
            <a:r>
              <a:rPr lang="zh-TW" altLang="en-US" sz="2800" dirty="0" smtClean="0">
                <a:solidFill>
                  <a:schemeClr val="tx1"/>
                </a:solidFill>
              </a:rPr>
              <a:t>前與資訊組（分機</a:t>
            </a:r>
            <a:r>
              <a:rPr lang="en-US" altLang="zh-TW" sz="2800" dirty="0" smtClean="0">
                <a:solidFill>
                  <a:schemeClr val="tx1"/>
                </a:solidFill>
              </a:rPr>
              <a:t>218</a:t>
            </a:r>
            <a:r>
              <a:rPr lang="zh-TW" altLang="en-US" sz="2800" dirty="0" smtClean="0">
                <a:solidFill>
                  <a:schemeClr val="tx1"/>
                </a:solidFill>
              </a:rPr>
              <a:t>）</a:t>
            </a:r>
            <a:r>
              <a:rPr lang="zh-TW" altLang="en-US" sz="2800" dirty="0" smtClean="0">
                <a:solidFill>
                  <a:srgbClr val="FF0000"/>
                </a:solidFill>
              </a:rPr>
              <a:t>預訂</a:t>
            </a:r>
            <a:r>
              <a:rPr lang="zh-TW" altLang="en-US" sz="2800" dirty="0" smtClean="0">
                <a:solidFill>
                  <a:schemeClr val="tx1"/>
                </a:solidFill>
              </a:rPr>
              <a:t>本學期</a:t>
            </a:r>
            <a:r>
              <a:rPr lang="zh-TW" altLang="en-US" sz="2800" dirty="0" smtClean="0">
                <a:solidFill>
                  <a:srgbClr val="FF0000"/>
                </a:solidFill>
              </a:rPr>
              <a:t>資安研習</a:t>
            </a:r>
            <a:r>
              <a:rPr lang="zh-TW" altLang="en-US" sz="2800" dirty="0" smtClean="0">
                <a:solidFill>
                  <a:schemeClr val="tx1"/>
                </a:solidFill>
              </a:rPr>
              <a:t>的日期與時段</a:t>
            </a:r>
            <a:r>
              <a:rPr lang="en-US" altLang="zh-TW" sz="2800" dirty="0" smtClean="0">
                <a:solidFill>
                  <a:schemeClr val="tx1"/>
                </a:solidFill>
              </a:rPr>
              <a:t>(</a:t>
            </a:r>
            <a:r>
              <a:rPr lang="zh-TW" altLang="en-US" sz="2800" dirty="0" smtClean="0">
                <a:solidFill>
                  <a:schemeClr val="tx1"/>
                </a:solidFill>
              </a:rPr>
              <a:t>原則上希望能在</a:t>
            </a:r>
            <a:r>
              <a:rPr lang="en-US" altLang="zh-TW" sz="2800" dirty="0" smtClean="0">
                <a:solidFill>
                  <a:srgbClr val="FF0000"/>
                </a:solidFill>
              </a:rPr>
              <a:t>11</a:t>
            </a:r>
            <a:r>
              <a:rPr lang="zh-TW" altLang="en-US" sz="2800" dirty="0" smtClean="0">
                <a:solidFill>
                  <a:srgbClr val="FF0000"/>
                </a:solidFill>
              </a:rPr>
              <a:t>月底前辦完</a:t>
            </a:r>
            <a:r>
              <a:rPr lang="en-US" altLang="zh-TW" sz="2800" dirty="0" smtClean="0">
                <a:solidFill>
                  <a:schemeClr val="tx1"/>
                </a:solidFill>
              </a:rPr>
              <a:t>)</a:t>
            </a:r>
            <a:r>
              <a:rPr lang="zh-TW" altLang="en-US" sz="2800" dirty="0" smtClean="0">
                <a:solidFill>
                  <a:schemeClr val="tx1"/>
                </a:solidFill>
              </a:rPr>
              <a:t>。</a:t>
            </a:r>
            <a:endParaRPr lang="en-US" altLang="zh-TW" sz="280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US" altLang="zh-TW" sz="2800" dirty="0" smtClean="0">
                <a:solidFill>
                  <a:schemeClr val="tx1"/>
                </a:solidFill>
              </a:rPr>
              <a:t>2.</a:t>
            </a:r>
            <a:r>
              <a:rPr lang="zh-TW" altLang="en-US" sz="2800" dirty="0" smtClean="0">
                <a:solidFill>
                  <a:schemeClr val="tx1"/>
                </a:solidFill>
              </a:rPr>
              <a:t>請經常注意校網或校務行政系統內公告的</a:t>
            </a:r>
            <a:r>
              <a:rPr lang="zh-TW" altLang="en-US" sz="2800" b="1" dirty="0" smtClean="0">
                <a:solidFill>
                  <a:srgbClr val="0000FF"/>
                </a:solidFill>
              </a:rPr>
              <a:t>教師資訊增能研習</a:t>
            </a:r>
            <a:r>
              <a:rPr lang="zh-TW" altLang="en-US" sz="2800" dirty="0" smtClean="0">
                <a:solidFill>
                  <a:schemeClr val="tx1"/>
                </a:solidFill>
              </a:rPr>
              <a:t>相關訊息，踴躍報名參加！</a:t>
            </a:r>
            <a:endParaRPr lang="en-US" altLang="zh-TW" sz="280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US" altLang="zh-TW" sz="2800" dirty="0" smtClean="0">
                <a:solidFill>
                  <a:schemeClr val="tx1"/>
                </a:solidFill>
              </a:rPr>
              <a:t>3.</a:t>
            </a:r>
            <a:r>
              <a:rPr lang="zh-TW" altLang="en-US" sz="2800" dirty="0" smtClean="0">
                <a:solidFill>
                  <a:schemeClr val="tx1"/>
                </a:solidFill>
              </a:rPr>
              <a:t>各領域如有意願辦理資訊增能研習，可聯絡資訊組介紹講師。</a:t>
            </a:r>
            <a:endParaRPr lang="en-US" altLang="zh-TW" sz="280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zh-TW" altLang="en-US" sz="1400" dirty="0"/>
          </a:p>
        </p:txBody>
      </p:sp>
      <p:grpSp>
        <p:nvGrpSpPr>
          <p:cNvPr id="16" name="群組 15"/>
          <p:cNvGrpSpPr/>
          <p:nvPr/>
        </p:nvGrpSpPr>
        <p:grpSpPr>
          <a:xfrm>
            <a:off x="7434793" y="296206"/>
            <a:ext cx="1385679" cy="684523"/>
            <a:chOff x="7434793" y="296206"/>
            <a:chExt cx="1385679" cy="684523"/>
          </a:xfrm>
        </p:grpSpPr>
        <p:pic>
          <p:nvPicPr>
            <p:cNvPr id="17" name="圖片 16" descr="C:\Users\輔導主任\Desktop\1.jpg"/>
            <p:cNvPicPr/>
            <p:nvPr/>
          </p:nvPicPr>
          <p:blipFill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6992"/>
            <a:stretch/>
          </p:blipFill>
          <p:spPr bwMode="auto">
            <a:xfrm>
              <a:off x="8207190" y="296206"/>
              <a:ext cx="613282" cy="547414"/>
            </a:xfrm>
            <a:prstGeom prst="round2DiagRect">
              <a:avLst>
                <a:gd name="adj1" fmla="val 47091"/>
                <a:gd name="adj2" fmla="val 0"/>
              </a:avLst>
            </a:prstGeom>
            <a:ln w="57150" cap="sq">
              <a:solidFill>
                <a:srgbClr val="FFFFFF"/>
              </a:solidFill>
              <a:miter lim="800000"/>
            </a:ln>
            <a:effectLst>
              <a:outerShdw blurRad="254000" algn="tl" rotWithShape="0">
                <a:srgbClr val="000000">
                  <a:alpha val="43000"/>
                </a:srgbClr>
              </a:outerShdw>
            </a:effectLst>
          </p:spPr>
        </p:pic>
        <p:pic>
          <p:nvPicPr>
            <p:cNvPr id="18" name="圖片 17" descr="C:\Users\輔導主任\Desktop\1.jpg"/>
            <p:cNvPicPr/>
            <p:nvPr/>
          </p:nvPicPr>
          <p:blipFill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6992"/>
            <a:stretch/>
          </p:blipFill>
          <p:spPr bwMode="auto">
            <a:xfrm flipH="1">
              <a:off x="7434793" y="373593"/>
              <a:ext cx="778761" cy="607136"/>
            </a:xfrm>
            <a:prstGeom prst="round2DiagRect">
              <a:avLst>
                <a:gd name="adj1" fmla="val 50000"/>
                <a:gd name="adj2" fmla="val 0"/>
              </a:avLst>
            </a:prstGeom>
            <a:ln w="57150" cap="sq">
              <a:solidFill>
                <a:srgbClr val="FFFFFF"/>
              </a:solidFill>
              <a:miter lim="800000"/>
            </a:ln>
            <a:effectLst>
              <a:outerShdw blurRad="254000" algn="tl" rotWithShape="0">
                <a:srgbClr val="000000">
                  <a:alpha val="43000"/>
                </a:srgbClr>
              </a:outerShdw>
            </a:effectLst>
          </p:spPr>
        </p:pic>
      </p:grpSp>
      <p:sp>
        <p:nvSpPr>
          <p:cNvPr id="11" name="矩形圖說文字 10"/>
          <p:cNvSpPr/>
          <p:nvPr/>
        </p:nvSpPr>
        <p:spPr>
          <a:xfrm>
            <a:off x="49213" y="73776"/>
            <a:ext cx="1584176" cy="720080"/>
          </a:xfrm>
          <a:prstGeom prst="wedgeRectCallout">
            <a:avLst>
              <a:gd name="adj1" fmla="val 35803"/>
              <a:gd name="adj2" fmla="val 77455"/>
            </a:avLst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489CF">
                    <a:lumMod val="50000"/>
                  </a:srgbClr>
                </a:solidFill>
                <a:effectLst/>
                <a:uLnTx/>
                <a:uFillTx/>
                <a:latin typeface="Verdana"/>
                <a:ea typeface="微軟正黑體" panose="020B0604030504040204" pitchFamily="34" charset="-120"/>
                <a:cs typeface="+mn-cs"/>
              </a:rPr>
              <a:t>資訊組</a:t>
            </a:r>
            <a:endParaRPr kumimoji="0" lang="zh-TW" altLang="en-US" sz="3600" b="1" i="0" u="none" strike="noStrike" kern="1200" cap="none" spc="0" normalizeH="0" baseline="0" noProof="0" dirty="0">
              <a:ln>
                <a:noFill/>
              </a:ln>
              <a:solidFill>
                <a:srgbClr val="F489CF">
                  <a:lumMod val="50000"/>
                </a:srgbClr>
              </a:solidFill>
              <a:effectLst/>
              <a:uLnTx/>
              <a:uFillTx/>
              <a:latin typeface="Verdana"/>
              <a:ea typeface="微軟正黑體" panose="020B0604030504040204" pitchFamily="34" charset="-120"/>
              <a:cs typeface="+mn-cs"/>
            </a:endParaRPr>
          </a:p>
        </p:txBody>
      </p:sp>
      <p:sp>
        <p:nvSpPr>
          <p:cNvPr id="12" name="標題 1"/>
          <p:cNvSpPr txBox="1">
            <a:spLocks/>
          </p:cNvSpPr>
          <p:nvPr/>
        </p:nvSpPr>
        <p:spPr bwMode="auto">
          <a:xfrm>
            <a:off x="800991" y="3832311"/>
            <a:ext cx="7692623" cy="6133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rgbClr val="404040"/>
                </a:solidFill>
                <a:latin typeface="+mj-lt"/>
                <a:ea typeface="+mj-ea"/>
                <a:cs typeface="Trebuchet MS"/>
              </a:defRPr>
            </a:lvl1pPr>
            <a:lvl2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404040"/>
                </a:solidFill>
                <a:latin typeface="Verdana" pitchFamily="34" charset="0"/>
                <a:ea typeface="微軟正黑體" pitchFamily="34" charset="-120"/>
                <a:cs typeface="Trebuchet MS" pitchFamily="34" charset="0"/>
              </a:defRPr>
            </a:lvl2pPr>
            <a:lvl3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404040"/>
                </a:solidFill>
                <a:latin typeface="Verdana" pitchFamily="34" charset="0"/>
                <a:ea typeface="微軟正黑體" pitchFamily="34" charset="-120"/>
                <a:cs typeface="Trebuchet MS" pitchFamily="34" charset="0"/>
              </a:defRPr>
            </a:lvl3pPr>
            <a:lvl4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404040"/>
                </a:solidFill>
                <a:latin typeface="Verdana" pitchFamily="34" charset="0"/>
                <a:ea typeface="微軟正黑體" pitchFamily="34" charset="-120"/>
                <a:cs typeface="Trebuchet MS" pitchFamily="34" charset="0"/>
              </a:defRPr>
            </a:lvl4pPr>
            <a:lvl5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404040"/>
                </a:solidFill>
                <a:latin typeface="Verdana" pitchFamily="34" charset="0"/>
                <a:ea typeface="微軟正黑體" pitchFamily="34" charset="-120"/>
                <a:cs typeface="Trebuchet MS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 eaLnBrk="1" hangingPunct="1"/>
            <a:r>
              <a:rPr lang="zh-TW" altLang="en-US" sz="4000" b="1" dirty="0" smtClean="0">
                <a:solidFill>
                  <a:srgbClr val="1C08AC"/>
                </a:solidFill>
                <a:latin typeface="微軟正黑體" pitchFamily="34" charset="-120"/>
                <a:cs typeface="Trebuchet MS" pitchFamily="34" charset="0"/>
              </a:rPr>
              <a:t>請使用學校公務信箱</a:t>
            </a:r>
          </a:p>
        </p:txBody>
      </p:sp>
      <p:sp>
        <p:nvSpPr>
          <p:cNvPr id="13" name="內容版面配置區 1"/>
          <p:cNvSpPr txBox="1">
            <a:spLocks/>
          </p:cNvSpPr>
          <p:nvPr/>
        </p:nvSpPr>
        <p:spPr bwMode="auto">
          <a:xfrm>
            <a:off x="262329" y="4478890"/>
            <a:ext cx="8769945" cy="22768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404040"/>
              </a:buClr>
              <a:buFont typeface="Wingdings 2" pitchFamily="18" charset="2"/>
              <a:buChar char=""/>
              <a:defRPr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404040"/>
              </a:buClr>
              <a:buFont typeface="Wingdings 2" pitchFamily="18" charset="2"/>
              <a:buChar char=""/>
              <a:defRPr sz="16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404040"/>
              </a:buClr>
              <a:buFont typeface="Wingdings 2" pitchFamily="18" charset="2"/>
              <a:buChar char=""/>
              <a:defRPr sz="14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404040"/>
              </a:buClr>
              <a:buFont typeface="Wingdings 2" pitchFamily="18" charset="2"/>
              <a:buChar char=""/>
              <a:defRPr sz="12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404040"/>
              </a:buClr>
              <a:buFont typeface="Wingdings 2" pitchFamily="18" charset="2"/>
              <a:buChar char=""/>
              <a:defRPr sz="12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SzPct val="101000"/>
              <a:buFont typeface="Courier New" pitchFamily="49" charset="0"/>
              <a:buChar char="o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l"/>
            </a:pPr>
            <a:r>
              <a:rPr lang="zh-TW" altLang="en-US" sz="2800" dirty="0" smtClean="0">
                <a:latin typeface="+mn-ea"/>
              </a:rPr>
              <a:t>本校教師皆配有帳號同薪水編號的公務信箱（新進教師不知帳密請與資訊組聯絡），因應無紙化政策，請各領域教師務必</a:t>
            </a:r>
            <a:r>
              <a:rPr lang="zh-TW" altLang="en-US" sz="2800" dirty="0" smtClean="0">
                <a:solidFill>
                  <a:srgbClr val="FF0000"/>
                </a:solidFill>
                <a:latin typeface="+mn-ea"/>
              </a:rPr>
              <a:t>經常至本校首頁查閱最新公告</a:t>
            </a:r>
            <a:r>
              <a:rPr lang="zh-TW" altLang="en-US" sz="2800" dirty="0" smtClean="0">
                <a:latin typeface="+mn-ea"/>
              </a:rPr>
              <a:t>並定時</a:t>
            </a:r>
            <a:r>
              <a:rPr lang="zh-TW" altLang="en-US" sz="2800" dirty="0" smtClean="0">
                <a:solidFill>
                  <a:srgbClr val="1C08AC"/>
                </a:solidFill>
                <a:latin typeface="+mn-ea"/>
              </a:rPr>
              <a:t>登入公務信箱查閱信件</a:t>
            </a:r>
            <a:r>
              <a:rPr lang="zh-TW" altLang="en-US" sz="2800" dirty="0" smtClean="0">
                <a:latin typeface="+mn-ea"/>
              </a:rPr>
              <a:t>，以免錯失重要通知！</a:t>
            </a:r>
            <a:endParaRPr lang="zh-TW" altLang="en-US" sz="1400" dirty="0"/>
          </a:p>
        </p:txBody>
      </p:sp>
    </p:spTree>
    <p:extLst>
      <p:ext uri="{BB962C8B-B14F-4D97-AF65-F5344CB8AC3E}">
        <p14:creationId xmlns:p14="http://schemas.microsoft.com/office/powerpoint/2010/main" val="111503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re 1"/>
          <p:cNvSpPr>
            <a:spLocks noGrp="1"/>
          </p:cNvSpPr>
          <p:nvPr>
            <p:ph type="title"/>
          </p:nvPr>
        </p:nvSpPr>
        <p:spPr>
          <a:xfrm>
            <a:off x="979117" y="260648"/>
            <a:ext cx="7401787" cy="798001"/>
          </a:xfrm>
        </p:spPr>
        <p:txBody>
          <a:bodyPr/>
          <a:lstStyle/>
          <a:p>
            <a:pPr algn="ctr"/>
            <a:r>
              <a:rPr lang="zh-TW" altLang="en-US" sz="4000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請勿將重要資料存在學校電腦</a:t>
            </a:r>
            <a:endParaRPr lang="fr-CA" altLang="zh-TW" sz="4000" b="1" dirty="0" smtClean="0">
              <a:solidFill>
                <a:srgbClr val="0000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395534" y="1196752"/>
            <a:ext cx="856895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marR="0" lvl="0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TW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班級電腦</a:t>
            </a:r>
            <a:r>
              <a:rPr kumimoji="0" lang="zh-TW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或</a:t>
            </a:r>
            <a:r>
              <a:rPr kumimoji="0" lang="zh-TW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各辦公室</a:t>
            </a:r>
            <a:r>
              <a:rPr kumimoji="0" lang="zh-TW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電腦故障，程度嚴重無法修復者，廠商或資訊組會直接提供替代機，</a:t>
            </a:r>
            <a:r>
              <a:rPr kumimoji="0" lang="zh-TW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請全體教師注意不要將重要資料唯一放在學校公務用電腦（含</a:t>
            </a:r>
            <a:r>
              <a:rPr kumimoji="0" lang="en-US" altLang="zh-TW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C</a:t>
            </a:r>
            <a:r>
              <a:rPr kumimoji="0" lang="zh-TW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跟</a:t>
            </a:r>
            <a:r>
              <a:rPr kumimoji="0" lang="en-US" altLang="zh-TW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D</a:t>
            </a:r>
            <a:r>
              <a:rPr kumimoji="0" lang="zh-TW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槽），以免機器故障時遺失重要資料！</a:t>
            </a:r>
            <a:endParaRPr kumimoji="0" lang="en-US" altLang="zh-TW" sz="32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395533" y="4652930"/>
            <a:ext cx="8568953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marR="0" lvl="0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TW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建議大家盡量使用網路硬碟</a:t>
            </a:r>
            <a:r>
              <a:rPr kumimoji="0" lang="zh-TW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（本校所有同仁之</a:t>
            </a:r>
            <a:r>
              <a:rPr kumimoji="0" lang="zh-TW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公務信箱皆附有無限容量的</a:t>
            </a:r>
            <a:r>
              <a:rPr kumimoji="0" lang="en-US" altLang="zh-TW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GOOGLE</a:t>
            </a:r>
            <a:r>
              <a:rPr kumimoji="0" lang="zh-TW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雲端硬碟</a:t>
            </a:r>
            <a:r>
              <a:rPr kumimoji="0" lang="zh-TW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可供存取，若不知如何使用，歡迎與資訊組聯絡！）</a:t>
            </a:r>
          </a:p>
        </p:txBody>
      </p:sp>
      <p:sp>
        <p:nvSpPr>
          <p:cNvPr id="6" name="Titre 1"/>
          <p:cNvSpPr txBox="1">
            <a:spLocks/>
          </p:cNvSpPr>
          <p:nvPr/>
        </p:nvSpPr>
        <p:spPr bwMode="auto">
          <a:xfrm>
            <a:off x="835101" y="3861049"/>
            <a:ext cx="7689819" cy="648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rPr>
              <a:t>請多善用網路硬碟</a:t>
            </a:r>
            <a:endParaRPr kumimoji="0" lang="fr-CA" altLang="zh-TW" sz="4400" b="1" i="0" u="none" strike="noStrike" kern="1200" cap="none" spc="0" normalizeH="0" baseline="0" noProof="0" dirty="0" smtClean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j-cs"/>
            </a:endParaRPr>
          </a:p>
        </p:txBody>
      </p:sp>
      <p:grpSp>
        <p:nvGrpSpPr>
          <p:cNvPr id="7" name="群組 6"/>
          <p:cNvGrpSpPr/>
          <p:nvPr/>
        </p:nvGrpSpPr>
        <p:grpSpPr>
          <a:xfrm>
            <a:off x="7566840" y="295119"/>
            <a:ext cx="1385679" cy="720081"/>
            <a:chOff x="7434793" y="296206"/>
            <a:chExt cx="1385679" cy="684523"/>
          </a:xfrm>
        </p:grpSpPr>
        <p:pic>
          <p:nvPicPr>
            <p:cNvPr id="9" name="圖片 8" descr="C:\Users\輔導主任\Desktop\1.jpg"/>
            <p:cNvPicPr/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6992"/>
            <a:stretch/>
          </p:blipFill>
          <p:spPr bwMode="auto">
            <a:xfrm>
              <a:off x="8207190" y="296206"/>
              <a:ext cx="613282" cy="547414"/>
            </a:xfrm>
            <a:prstGeom prst="round2DiagRect">
              <a:avLst>
                <a:gd name="adj1" fmla="val 47091"/>
                <a:gd name="adj2" fmla="val 0"/>
              </a:avLst>
            </a:prstGeom>
            <a:ln w="57150" cap="sq">
              <a:solidFill>
                <a:srgbClr val="FFFFFF"/>
              </a:solidFill>
              <a:miter lim="800000"/>
            </a:ln>
            <a:effectLst>
              <a:outerShdw blurRad="254000" algn="tl" rotWithShape="0">
                <a:srgbClr val="000000">
                  <a:alpha val="43000"/>
                </a:srgbClr>
              </a:outerShdw>
            </a:effectLst>
          </p:spPr>
        </p:pic>
        <p:pic>
          <p:nvPicPr>
            <p:cNvPr id="10" name="圖片 9" descr="C:\Users\輔導主任\Desktop\1.jpg"/>
            <p:cNvPicPr/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6992"/>
            <a:stretch/>
          </p:blipFill>
          <p:spPr bwMode="auto">
            <a:xfrm flipH="1">
              <a:off x="7434793" y="373593"/>
              <a:ext cx="778761" cy="607136"/>
            </a:xfrm>
            <a:prstGeom prst="round2DiagRect">
              <a:avLst>
                <a:gd name="adj1" fmla="val 50000"/>
                <a:gd name="adj2" fmla="val 0"/>
              </a:avLst>
            </a:prstGeom>
            <a:ln w="57150" cap="sq">
              <a:solidFill>
                <a:srgbClr val="FFFFFF"/>
              </a:solidFill>
              <a:miter lim="800000"/>
            </a:ln>
            <a:effectLst>
              <a:outerShdw blurRad="254000" algn="tl" rotWithShape="0">
                <a:srgbClr val="000000">
                  <a:alpha val="43000"/>
                </a:srgbClr>
              </a:outerShdw>
            </a:effectLst>
          </p:spPr>
        </p:pic>
      </p:grpSp>
    </p:spTree>
    <p:extLst>
      <p:ext uri="{BB962C8B-B14F-4D97-AF65-F5344CB8AC3E}">
        <p14:creationId xmlns:p14="http://schemas.microsoft.com/office/powerpoint/2010/main" val="2764869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25" name="群組 4"/>
          <p:cNvGrpSpPr>
            <a:grpSpLocks/>
          </p:cNvGrpSpPr>
          <p:nvPr/>
        </p:nvGrpSpPr>
        <p:grpSpPr bwMode="auto">
          <a:xfrm>
            <a:off x="107950" y="53975"/>
            <a:ext cx="3038475" cy="508000"/>
            <a:chOff x="-1792616" y="137437"/>
            <a:chExt cx="3038245" cy="508284"/>
          </a:xfrm>
        </p:grpSpPr>
        <p:pic>
          <p:nvPicPr>
            <p:cNvPr id="30727" name="Picture 4" descr="D:\100 輔導主任\Downloads\Pictures\校徽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792616" y="139231"/>
              <a:ext cx="508245" cy="5064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" name="內容版面配置區 3"/>
            <p:cNvSpPr txBox="1">
              <a:spLocks/>
            </p:cNvSpPr>
            <p:nvPr/>
          </p:nvSpPr>
          <p:spPr>
            <a:xfrm>
              <a:off x="-1284654" y="137437"/>
              <a:ext cx="2530283" cy="508284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</p:spPr>
          <p:txBody>
            <a:bodyPr anchor="ctr">
              <a:normAutofit fontScale="77500" lnSpcReduction="20000"/>
            </a:bodyPr>
            <a:lstStyle>
              <a:lvl1pPr marL="342900" indent="-342900" algn="l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tx1">
                    <a:lumMod val="75000"/>
                    <a:lumOff val="25000"/>
                  </a:schemeClr>
                </a:buClr>
                <a:buFont typeface="Wingdings 2" charset="2"/>
                <a:buChar char=""/>
                <a:defRPr sz="18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tx1">
                    <a:lumMod val="75000"/>
                    <a:lumOff val="25000"/>
                  </a:schemeClr>
                </a:buClr>
                <a:buFont typeface="Wingdings 2" charset="2"/>
                <a:buChar char=""/>
                <a:defRPr sz="16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tx1">
                    <a:lumMod val="75000"/>
                    <a:lumOff val="25000"/>
                  </a:schemeClr>
                </a:buClr>
                <a:buFont typeface="Wingdings 2" charset="2"/>
                <a:buChar char=""/>
                <a:defRPr sz="14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tx1">
                    <a:lumMod val="75000"/>
                    <a:lumOff val="25000"/>
                  </a:schemeClr>
                </a:buClr>
                <a:buFont typeface="Wingdings 2" charset="2"/>
                <a:buChar char=""/>
                <a:defRPr sz="12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tx1">
                    <a:lumMod val="75000"/>
                    <a:lumOff val="25000"/>
                  </a:schemeClr>
                </a:buClr>
                <a:buFont typeface="Wingdings 2" charset="2"/>
                <a:buChar char=""/>
                <a:defRPr sz="12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Clr>
                  <a:schemeClr val="tx2"/>
                </a:buClr>
                <a:buSzPct val="101000"/>
                <a:buFont typeface="Courier New" pitchFamily="49" charset="0"/>
                <a:buChar char="o"/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Clr>
                  <a:schemeClr val="tx2"/>
                </a:buClr>
                <a:buFont typeface="Courier New" pitchFamily="49" charset="0"/>
                <a:buChar char="o"/>
                <a:defRPr sz="12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Clr>
                  <a:schemeClr val="tx2"/>
                </a:buClr>
                <a:buFont typeface="Courier New" pitchFamily="49" charset="0"/>
                <a:buChar char="o"/>
                <a:defRPr sz="12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Clr>
                  <a:schemeClr val="tx2"/>
                </a:buClr>
                <a:buFont typeface="Courier New" pitchFamily="49" charset="0"/>
                <a:buChar char="o"/>
                <a:defRPr sz="12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dist" defTabSz="457200" rtl="0" eaLnBrk="1" fontAlgn="base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>
                  <a:prstClr val="black">
                    <a:lumMod val="75000"/>
                    <a:lumOff val="25000"/>
                  </a:prstClr>
                </a:buClr>
                <a:buSzTx/>
                <a:buFont typeface="Wingdings 2" charset="2"/>
                <a:buNone/>
                <a:tabLst/>
                <a:defRPr/>
              </a:pPr>
              <a:r>
                <a:rPr kumimoji="0" lang="zh-TW" altLang="en-US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標楷體" pitchFamily="65" charset="-120"/>
                  <a:ea typeface="標楷體" pitchFamily="65" charset="-120"/>
                  <a:cs typeface="+mn-cs"/>
                </a:rPr>
                <a:t>新北市立新埔國民中學</a:t>
              </a:r>
              <a:endParaRPr kumimoji="0" lang="en-US" altLang="zh-TW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n-cs"/>
              </a:endParaRPr>
            </a:p>
            <a:p>
              <a:pPr marL="0" marR="0" lvl="0" indent="0" algn="dist" defTabSz="457200" rtl="0" eaLnBrk="1" fontAlgn="base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>
                  <a:prstClr val="black">
                    <a:lumMod val="75000"/>
                    <a:lumOff val="25000"/>
                  </a:prstClr>
                </a:buClr>
                <a:buSzTx/>
                <a:buFont typeface="Wingdings 2" charset="2"/>
                <a:buNone/>
                <a:tabLst/>
                <a:defRPr/>
              </a:pPr>
              <a:r>
                <a:rPr kumimoji="0" lang="en-US" altLang="zh-TW" sz="12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Andalus" pitchFamily="18" charset="-78"/>
                  <a:ea typeface="Gungsuh" pitchFamily="18" charset="-127"/>
                  <a:cs typeface="Andalus" pitchFamily="18" charset="-78"/>
                </a:rPr>
                <a:t>New Taipei </a:t>
              </a:r>
              <a:r>
                <a:rPr kumimoji="0" lang="en-US" altLang="zh-TW" sz="1200" b="0" i="0" u="none" strike="noStrike" kern="1200" cap="none" spc="0" normalizeH="0" baseline="0" noProof="0" dirty="0" err="1" smtClean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Andalus" pitchFamily="18" charset="-78"/>
                  <a:ea typeface="Gungsuh" pitchFamily="18" charset="-127"/>
                  <a:cs typeface="Andalus" pitchFamily="18" charset="-78"/>
                </a:rPr>
                <a:t>Municipai</a:t>
              </a:r>
              <a:r>
                <a:rPr kumimoji="0" lang="en-US" altLang="zh-TW" sz="12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Andalus" pitchFamily="18" charset="-78"/>
                  <a:ea typeface="Gungsuh" pitchFamily="18" charset="-127"/>
                  <a:cs typeface="Andalus" pitchFamily="18" charset="-78"/>
                </a:rPr>
                <a:t> </a:t>
              </a:r>
              <a:r>
                <a:rPr kumimoji="0" lang="en-US" altLang="zh-TW" sz="1200" b="0" i="0" u="none" strike="noStrike" kern="1200" cap="none" spc="0" normalizeH="0" baseline="0" noProof="0" dirty="0" err="1" smtClean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Andalus" pitchFamily="18" charset="-78"/>
                  <a:ea typeface="Gungsuh" pitchFamily="18" charset="-127"/>
                  <a:cs typeface="Andalus" pitchFamily="18" charset="-78"/>
                </a:rPr>
                <a:t>Xinpu</a:t>
              </a:r>
              <a:r>
                <a:rPr kumimoji="0" lang="en-US" altLang="zh-TW" sz="12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Andalus" pitchFamily="18" charset="-78"/>
                  <a:ea typeface="Gungsuh" pitchFamily="18" charset="-127"/>
                  <a:cs typeface="Andalus" pitchFamily="18" charset="-78"/>
                </a:rPr>
                <a:t> Junior High School </a:t>
              </a:r>
              <a:endParaRPr kumimoji="0" lang="zh-TW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ndalus" pitchFamily="18" charset="-78"/>
                <a:ea typeface="Gungsuh" pitchFamily="18" charset="-127"/>
                <a:cs typeface="Andalus" pitchFamily="18" charset="-78"/>
              </a:endParaRPr>
            </a:p>
          </p:txBody>
        </p:sp>
      </p:grpSp>
      <p:sp>
        <p:nvSpPr>
          <p:cNvPr id="30726" name="標題 1"/>
          <p:cNvSpPr>
            <a:spLocks noGrp="1"/>
          </p:cNvSpPr>
          <p:nvPr>
            <p:ph type="title"/>
          </p:nvPr>
        </p:nvSpPr>
        <p:spPr>
          <a:xfrm>
            <a:off x="755576" y="293211"/>
            <a:ext cx="7692623" cy="759525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zh-TW" altLang="en-US" sz="4800" b="1" dirty="0" smtClean="0">
                <a:solidFill>
                  <a:srgbClr val="1C08AC"/>
                </a:solidFill>
                <a:latin typeface="微軟正黑體" pitchFamily="34" charset="-120"/>
                <a:cs typeface="Trebuchet MS" pitchFamily="34" charset="0"/>
              </a:rPr>
              <a:t>班級電腦使用</a:t>
            </a:r>
          </a:p>
        </p:txBody>
      </p:sp>
      <p:sp>
        <p:nvSpPr>
          <p:cNvPr id="2" name="內容版面配置區 1"/>
          <p:cNvSpPr>
            <a:spLocks noGrp="1"/>
          </p:cNvSpPr>
          <p:nvPr>
            <p:ph idx="1"/>
          </p:nvPr>
        </p:nvSpPr>
        <p:spPr>
          <a:xfrm>
            <a:off x="467544" y="1052736"/>
            <a:ext cx="8496498" cy="2232248"/>
          </a:xfrm>
        </p:spPr>
        <p:txBody>
          <a:bodyPr/>
          <a:lstStyle/>
          <a:p>
            <a:pPr>
              <a:buFont typeface="Wingdings" panose="05000000000000000000" pitchFamily="2" charset="2"/>
              <a:buChar char="l"/>
            </a:pPr>
            <a:r>
              <a:rPr lang="zh-TW" altLang="en-US" sz="2800" dirty="0" smtClean="0">
                <a:latin typeface="+mn-ea"/>
              </a:rPr>
              <a:t>班級</a:t>
            </a:r>
            <a:r>
              <a:rPr lang="zh-TW" altLang="en-US" sz="2800" dirty="0">
                <a:latin typeface="+mn-ea"/>
              </a:rPr>
              <a:t>電腦問題請任課</a:t>
            </a:r>
            <a:r>
              <a:rPr lang="zh-TW" altLang="en-US" sz="2800" dirty="0" smtClean="0">
                <a:latin typeface="+mn-ea"/>
              </a:rPr>
              <a:t>教師指派</a:t>
            </a:r>
            <a:r>
              <a:rPr lang="zh-TW" altLang="en-US" sz="2800" dirty="0">
                <a:solidFill>
                  <a:srgbClr val="FF0000"/>
                </a:solidFill>
                <a:latin typeface="+mn-ea"/>
              </a:rPr>
              <a:t>資訊股長</a:t>
            </a:r>
            <a:r>
              <a:rPr lang="zh-TW" altLang="en-US" sz="2800" b="1" dirty="0">
                <a:latin typeface="+mn-ea"/>
              </a:rPr>
              <a:t>處理或報修</a:t>
            </a:r>
            <a:r>
              <a:rPr lang="zh-TW" altLang="en-US" sz="2800" dirty="0">
                <a:latin typeface="+mn-ea"/>
              </a:rPr>
              <a:t>，以便問題迅速排除</a:t>
            </a:r>
            <a:r>
              <a:rPr lang="zh-TW" altLang="en-US" sz="2800" dirty="0" smtClean="0">
                <a:latin typeface="+mn-ea"/>
              </a:rPr>
              <a:t>。如果資訊股長無法解決，也請於</a:t>
            </a:r>
            <a:r>
              <a:rPr lang="zh-TW" altLang="en-US" sz="2800" dirty="0" smtClean="0">
                <a:solidFill>
                  <a:srgbClr val="FF0000"/>
                </a:solidFill>
                <a:latin typeface="+mn-ea"/>
              </a:rPr>
              <a:t>下課後再到資訊組找老師報修</a:t>
            </a:r>
            <a:r>
              <a:rPr lang="zh-TW" altLang="en-US" sz="2800" dirty="0" smtClean="0">
                <a:latin typeface="+mn-ea"/>
              </a:rPr>
              <a:t>，請原諒資訊組人員及時間都有限，無法於上課中直接到教室現場馬上處理，感謝您的配合！</a:t>
            </a:r>
            <a:endParaRPr lang="zh-TW" altLang="en-US" sz="1400" dirty="0"/>
          </a:p>
        </p:txBody>
      </p:sp>
      <p:grpSp>
        <p:nvGrpSpPr>
          <p:cNvPr id="16" name="群組 15"/>
          <p:cNvGrpSpPr/>
          <p:nvPr/>
        </p:nvGrpSpPr>
        <p:grpSpPr>
          <a:xfrm>
            <a:off x="7434793" y="296206"/>
            <a:ext cx="1385679" cy="684523"/>
            <a:chOff x="7434793" y="296206"/>
            <a:chExt cx="1385679" cy="684523"/>
          </a:xfrm>
        </p:grpSpPr>
        <p:pic>
          <p:nvPicPr>
            <p:cNvPr id="17" name="圖片 16" descr="C:\Users\輔導主任\Desktop\1.jpg"/>
            <p:cNvPicPr/>
            <p:nvPr/>
          </p:nvPicPr>
          <p:blipFill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6992"/>
            <a:stretch/>
          </p:blipFill>
          <p:spPr bwMode="auto">
            <a:xfrm>
              <a:off x="8207190" y="296206"/>
              <a:ext cx="613282" cy="547414"/>
            </a:xfrm>
            <a:prstGeom prst="round2DiagRect">
              <a:avLst>
                <a:gd name="adj1" fmla="val 47091"/>
                <a:gd name="adj2" fmla="val 0"/>
              </a:avLst>
            </a:prstGeom>
            <a:ln w="57150" cap="sq">
              <a:solidFill>
                <a:srgbClr val="FFFFFF"/>
              </a:solidFill>
              <a:miter lim="800000"/>
            </a:ln>
            <a:effectLst>
              <a:outerShdw blurRad="254000" algn="tl" rotWithShape="0">
                <a:srgbClr val="000000">
                  <a:alpha val="43000"/>
                </a:srgbClr>
              </a:outerShdw>
            </a:effectLst>
          </p:spPr>
        </p:pic>
        <p:pic>
          <p:nvPicPr>
            <p:cNvPr id="18" name="圖片 17" descr="C:\Users\輔導主任\Desktop\1.jpg"/>
            <p:cNvPicPr/>
            <p:nvPr/>
          </p:nvPicPr>
          <p:blipFill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6992"/>
            <a:stretch/>
          </p:blipFill>
          <p:spPr bwMode="auto">
            <a:xfrm flipH="1">
              <a:off x="7434793" y="373593"/>
              <a:ext cx="778761" cy="607136"/>
            </a:xfrm>
            <a:prstGeom prst="round2DiagRect">
              <a:avLst>
                <a:gd name="adj1" fmla="val 50000"/>
                <a:gd name="adj2" fmla="val 0"/>
              </a:avLst>
            </a:prstGeom>
            <a:ln w="57150" cap="sq">
              <a:solidFill>
                <a:srgbClr val="FFFFFF"/>
              </a:solidFill>
              <a:miter lim="800000"/>
            </a:ln>
            <a:effectLst>
              <a:outerShdw blurRad="254000" algn="tl" rotWithShape="0">
                <a:srgbClr val="000000">
                  <a:alpha val="43000"/>
                </a:srgbClr>
              </a:outerShdw>
            </a:effectLst>
          </p:spPr>
        </p:pic>
      </p:grpSp>
      <p:sp>
        <p:nvSpPr>
          <p:cNvPr id="11" name="矩形圖說文字 10"/>
          <p:cNvSpPr/>
          <p:nvPr/>
        </p:nvSpPr>
        <p:spPr>
          <a:xfrm>
            <a:off x="49213" y="73776"/>
            <a:ext cx="1584176" cy="720080"/>
          </a:xfrm>
          <a:prstGeom prst="wedgeRectCallout">
            <a:avLst>
              <a:gd name="adj1" fmla="val 35803"/>
              <a:gd name="adj2" fmla="val 77455"/>
            </a:avLst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489CF">
                    <a:lumMod val="50000"/>
                  </a:srgbClr>
                </a:solidFill>
                <a:effectLst/>
                <a:uLnTx/>
                <a:uFillTx/>
                <a:latin typeface="Verdana"/>
                <a:ea typeface="微軟正黑體" panose="020B0604030504040204" pitchFamily="34" charset="-120"/>
                <a:cs typeface="+mn-cs"/>
              </a:rPr>
              <a:t>資訊組</a:t>
            </a:r>
            <a:endParaRPr kumimoji="0" lang="zh-TW" altLang="en-US" sz="3600" b="1" i="0" u="none" strike="noStrike" kern="1200" cap="none" spc="0" normalizeH="0" baseline="0" noProof="0" dirty="0">
              <a:ln>
                <a:noFill/>
              </a:ln>
              <a:solidFill>
                <a:srgbClr val="F489CF">
                  <a:lumMod val="50000"/>
                </a:srgbClr>
              </a:solidFill>
              <a:effectLst/>
              <a:uLnTx/>
              <a:uFillTx/>
              <a:latin typeface="Verdana"/>
              <a:ea typeface="微軟正黑體" panose="020B0604030504040204" pitchFamily="34" charset="-120"/>
              <a:cs typeface="+mn-cs"/>
            </a:endParaRPr>
          </a:p>
        </p:txBody>
      </p:sp>
      <p:sp>
        <p:nvSpPr>
          <p:cNvPr id="12" name="標題 1"/>
          <p:cNvSpPr txBox="1">
            <a:spLocks/>
          </p:cNvSpPr>
          <p:nvPr/>
        </p:nvSpPr>
        <p:spPr bwMode="auto">
          <a:xfrm>
            <a:off x="616233" y="3068960"/>
            <a:ext cx="7692623" cy="10012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rgbClr val="404040"/>
                </a:solidFill>
                <a:latin typeface="+mj-lt"/>
                <a:ea typeface="+mj-ea"/>
                <a:cs typeface="Trebuchet MS"/>
              </a:defRPr>
            </a:lvl1pPr>
            <a:lvl2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404040"/>
                </a:solidFill>
                <a:latin typeface="Verdana" pitchFamily="34" charset="0"/>
                <a:ea typeface="微軟正黑體" pitchFamily="34" charset="-120"/>
                <a:cs typeface="Trebuchet MS" pitchFamily="34" charset="0"/>
              </a:defRPr>
            </a:lvl2pPr>
            <a:lvl3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404040"/>
                </a:solidFill>
                <a:latin typeface="Verdana" pitchFamily="34" charset="0"/>
                <a:ea typeface="微軟正黑體" pitchFamily="34" charset="-120"/>
                <a:cs typeface="Trebuchet MS" pitchFamily="34" charset="0"/>
              </a:defRPr>
            </a:lvl3pPr>
            <a:lvl4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404040"/>
                </a:solidFill>
                <a:latin typeface="Verdana" pitchFamily="34" charset="0"/>
                <a:ea typeface="微軟正黑體" pitchFamily="34" charset="-120"/>
                <a:cs typeface="Trebuchet MS" pitchFamily="34" charset="0"/>
              </a:defRPr>
            </a:lvl4pPr>
            <a:lvl5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404040"/>
                </a:solidFill>
                <a:latin typeface="Verdana" pitchFamily="34" charset="0"/>
                <a:ea typeface="微軟正黑體" pitchFamily="34" charset="-120"/>
                <a:cs typeface="Trebuchet MS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C08AC"/>
                </a:solidFill>
                <a:effectLst/>
                <a:uLnTx/>
                <a:uFillTx/>
                <a:latin typeface="微軟正黑體" pitchFamily="34" charset="-120"/>
                <a:ea typeface="微軟正黑體" panose="020B0604030504040204" pitchFamily="34" charset="-120"/>
                <a:cs typeface="Trebuchet MS" pitchFamily="34" charset="0"/>
              </a:rPr>
              <a:t>辦公室電腦報修</a:t>
            </a:r>
          </a:p>
        </p:txBody>
      </p:sp>
      <p:sp>
        <p:nvSpPr>
          <p:cNvPr id="13" name="內容版面配置區 1"/>
          <p:cNvSpPr txBox="1">
            <a:spLocks/>
          </p:cNvSpPr>
          <p:nvPr/>
        </p:nvSpPr>
        <p:spPr bwMode="auto">
          <a:xfrm>
            <a:off x="362091" y="4293096"/>
            <a:ext cx="8496498" cy="18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404040"/>
              </a:buClr>
              <a:buFont typeface="Wingdings 2" pitchFamily="18" charset="2"/>
              <a:buChar char=""/>
              <a:defRPr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404040"/>
              </a:buClr>
              <a:buFont typeface="Wingdings 2" pitchFamily="18" charset="2"/>
              <a:buChar char=""/>
              <a:defRPr sz="16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404040"/>
              </a:buClr>
              <a:buFont typeface="Wingdings 2" pitchFamily="18" charset="2"/>
              <a:buChar char=""/>
              <a:defRPr sz="14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404040"/>
              </a:buClr>
              <a:buFont typeface="Wingdings 2" pitchFamily="18" charset="2"/>
              <a:buChar char=""/>
              <a:defRPr sz="12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404040"/>
              </a:buClr>
              <a:buFont typeface="Wingdings 2" pitchFamily="18" charset="2"/>
              <a:buChar char=""/>
              <a:defRPr sz="12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SzPct val="101000"/>
              <a:buFont typeface="Courier New" pitchFamily="49" charset="0"/>
              <a:buChar char="o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4572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rgbClr val="404040"/>
              </a:buClr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zh-TW" alt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請至</a:t>
            </a:r>
            <a:r>
              <a:rPr kumimoji="0" lang="zh-TW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本校首頁→公務作業→維修通報→修繕登記區（需先登入才能使用）→我要填報</a:t>
            </a:r>
            <a:r>
              <a:rPr kumimoji="0" lang="zh-TW" alt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，依選單說明完成通報，資訊組會排時間前往處理，感謝您的配合！</a:t>
            </a:r>
            <a:endParaRPr kumimoji="0" lang="en-US" altLang="zh-TW" sz="3200" b="0" i="0" u="none" strike="noStrike" kern="1200" cap="none" spc="0" normalizeH="0" baseline="0" noProof="0" dirty="0" smtClean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  <a:p>
            <a:pPr marL="342900" marR="0" lvl="0" indent="-342900" algn="l" defTabSz="4572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rgbClr val="404040"/>
              </a:buClr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zh-TW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C08AC"/>
                </a:solidFill>
                <a:effectLst/>
                <a:uLnTx/>
                <a:uFillTx/>
                <a:latin typeface="微軟正黑體" pitchFamily="34" charset="-120"/>
                <a:ea typeface="微軟正黑體" panose="020B0604030504040204" pitchFamily="34" charset="-120"/>
                <a:cs typeface="Trebuchet MS" pitchFamily="34" charset="0"/>
              </a:rPr>
              <a:t>印表機有問題請直接與廠商代表聯絡。</a:t>
            </a:r>
            <a:endParaRPr kumimoji="0" lang="en-US" altLang="zh-TW" sz="3200" b="0" i="0" u="none" strike="noStrike" kern="1200" cap="none" spc="0" normalizeH="0" baseline="0" noProof="0" dirty="0" smtClean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70791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7" name="Picture 4" descr="D:\100 輔導主任\Downloads\Pictures\校徽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7952" y="55768"/>
            <a:ext cx="508283" cy="5062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6" name="標題 1"/>
          <p:cNvSpPr>
            <a:spLocks noGrp="1"/>
          </p:cNvSpPr>
          <p:nvPr>
            <p:ph type="title"/>
          </p:nvPr>
        </p:nvSpPr>
        <p:spPr>
          <a:xfrm>
            <a:off x="819538" y="175914"/>
            <a:ext cx="7692623" cy="637754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zh-TW" altLang="en-US" sz="4400" b="1" dirty="0" smtClean="0">
                <a:solidFill>
                  <a:srgbClr val="1C08AC"/>
                </a:solidFill>
                <a:latin typeface="微軟正黑體" pitchFamily="34" charset="-120"/>
                <a:cs typeface="Trebuchet MS" pitchFamily="34" charset="0"/>
              </a:rPr>
              <a:t>電腦教室使用規則</a:t>
            </a:r>
          </a:p>
        </p:txBody>
      </p:sp>
      <p:sp>
        <p:nvSpPr>
          <p:cNvPr id="2" name="內容版面配置區 1"/>
          <p:cNvSpPr>
            <a:spLocks noGrp="1"/>
          </p:cNvSpPr>
          <p:nvPr>
            <p:ph idx="1"/>
          </p:nvPr>
        </p:nvSpPr>
        <p:spPr>
          <a:xfrm>
            <a:off x="251520" y="1196752"/>
            <a:ext cx="8585772" cy="5184576"/>
          </a:xfrm>
        </p:spPr>
        <p:txBody>
          <a:bodyPr/>
          <a:lstStyle/>
          <a:p>
            <a:r>
              <a:rPr lang="zh-TW" altLang="en-US" sz="2800" b="1" dirty="0">
                <a:solidFill>
                  <a:srgbClr val="C00000"/>
                </a:solidFill>
                <a:latin typeface="+mn-ea"/>
              </a:rPr>
              <a:t>上網預約：</a:t>
            </a:r>
            <a:r>
              <a:rPr lang="zh-TW" altLang="en-US" sz="2800" b="1" dirty="0">
                <a:latin typeface="+mn-ea"/>
              </a:rPr>
              <a:t>需登入學校首頁→資訊服務→電腦教室預約→ 預約系統</a:t>
            </a:r>
            <a:endParaRPr lang="zh-TW" altLang="en-US" sz="1400" dirty="0"/>
          </a:p>
          <a:p>
            <a:r>
              <a:rPr lang="zh-TW" altLang="en-US" sz="2800" dirty="0" smtClean="0">
                <a:solidFill>
                  <a:srgbClr val="003300"/>
                </a:solidFill>
                <a:latin typeface="+mn-ea"/>
              </a:rPr>
              <a:t>為方便資訊科以外的老師也能利用電腦教室進行資訊融入教學，教師可於線上自行登記或向資訊組申請</a:t>
            </a:r>
            <a:r>
              <a:rPr lang="zh-TW" altLang="en-US" sz="2800" dirty="0">
                <a:solidFill>
                  <a:schemeClr val="tx1"/>
                </a:solidFill>
                <a:latin typeface="+mn-ea"/>
              </a:rPr>
              <a:t>週期性預訂</a:t>
            </a:r>
            <a:r>
              <a:rPr lang="zh-TW" altLang="en-US" sz="2800" dirty="0" smtClean="0">
                <a:solidFill>
                  <a:srgbClr val="003300"/>
                </a:solidFill>
                <a:latin typeface="+mn-ea"/>
              </a:rPr>
              <a:t>，但</a:t>
            </a:r>
            <a:r>
              <a:rPr lang="zh-TW" altLang="en-US" sz="2800" b="1" dirty="0">
                <a:solidFill>
                  <a:srgbClr val="C00000"/>
                </a:solidFill>
                <a:latin typeface="+mn-ea"/>
              </a:rPr>
              <a:t>若與校內重大活動</a:t>
            </a:r>
            <a:r>
              <a:rPr lang="en-US" altLang="zh-TW" sz="2800" b="1" dirty="0">
                <a:solidFill>
                  <a:srgbClr val="C00000"/>
                </a:solidFill>
                <a:latin typeface="+mn-ea"/>
              </a:rPr>
              <a:t>(</a:t>
            </a:r>
            <a:r>
              <a:rPr lang="zh-TW" altLang="en-US" sz="2800" b="1" dirty="0">
                <a:solidFill>
                  <a:srgbClr val="C00000"/>
                </a:solidFill>
                <a:latin typeface="+mn-ea"/>
              </a:rPr>
              <a:t>例：選填志願、各項線上測驗等</a:t>
            </a:r>
            <a:r>
              <a:rPr lang="en-US" altLang="zh-TW" sz="2800" b="1" dirty="0">
                <a:solidFill>
                  <a:srgbClr val="C00000"/>
                </a:solidFill>
                <a:latin typeface="+mn-ea"/>
              </a:rPr>
              <a:t>)</a:t>
            </a:r>
            <a:r>
              <a:rPr lang="zh-TW" altLang="en-US" sz="2800" b="1" dirty="0">
                <a:solidFill>
                  <a:srgbClr val="C00000"/>
                </a:solidFill>
                <a:latin typeface="+mn-ea"/>
              </a:rPr>
              <a:t>撞期</a:t>
            </a:r>
            <a:r>
              <a:rPr lang="zh-TW" altLang="en-US" sz="2800" dirty="0">
                <a:solidFill>
                  <a:srgbClr val="003300"/>
                </a:solidFill>
                <a:latin typeface="+mn-ea"/>
              </a:rPr>
              <a:t>，</a:t>
            </a:r>
            <a:r>
              <a:rPr lang="zh-TW" altLang="en-US" sz="2800" b="1" dirty="0">
                <a:solidFill>
                  <a:srgbClr val="C00000"/>
                </a:solidFill>
                <a:latin typeface="+mn-ea"/>
              </a:rPr>
              <a:t>即使事先有登記，仍須讓給活動優先使用</a:t>
            </a:r>
            <a:r>
              <a:rPr lang="zh-TW" altLang="en-US" sz="2800" b="1" dirty="0" smtClean="0">
                <a:solidFill>
                  <a:srgbClr val="C00000"/>
                </a:solidFill>
                <a:latin typeface="+mn-ea"/>
              </a:rPr>
              <a:t>。</a:t>
            </a:r>
            <a:r>
              <a:rPr lang="zh-TW" altLang="en-US" sz="2800" dirty="0" smtClean="0">
                <a:solidFill>
                  <a:srgbClr val="003300"/>
                </a:solidFill>
                <a:latin typeface="+mn-ea"/>
              </a:rPr>
              <a:t> </a:t>
            </a:r>
            <a:r>
              <a:rPr lang="zh-TW" altLang="en-US" sz="2800" dirty="0">
                <a:solidFill>
                  <a:srgbClr val="003300"/>
                </a:solidFill>
                <a:latin typeface="+mn-ea"/>
              </a:rPr>
              <a:t>如無法配合，將視情況取消借用</a:t>
            </a:r>
            <a:r>
              <a:rPr lang="zh-TW" altLang="en-US" sz="2800" dirty="0" smtClean="0">
                <a:solidFill>
                  <a:srgbClr val="003300"/>
                </a:solidFill>
                <a:latin typeface="+mn-ea"/>
              </a:rPr>
              <a:t>資格，</a:t>
            </a:r>
            <a:r>
              <a:rPr lang="zh-TW" altLang="en-US" sz="2800" dirty="0">
                <a:solidFill>
                  <a:srgbClr val="003300"/>
                </a:solidFill>
                <a:latin typeface="+mn-ea"/>
              </a:rPr>
              <a:t>不便之處敬請見諒</a:t>
            </a:r>
            <a:r>
              <a:rPr lang="zh-TW" altLang="en-US" sz="2800" dirty="0" smtClean="0">
                <a:solidFill>
                  <a:srgbClr val="003300"/>
                </a:solidFill>
                <a:latin typeface="+mn-ea"/>
              </a:rPr>
              <a:t>！</a:t>
            </a:r>
            <a:endParaRPr lang="en-US" altLang="zh-TW" sz="2800" dirty="0" smtClean="0">
              <a:solidFill>
                <a:srgbClr val="003300"/>
              </a:solidFill>
              <a:latin typeface="+mn-ea"/>
            </a:endParaRPr>
          </a:p>
          <a:p>
            <a:r>
              <a:rPr lang="zh-TW" altLang="en-US" sz="2800" dirty="0" smtClean="0">
                <a:solidFill>
                  <a:srgbClr val="0000FF"/>
                </a:solidFill>
                <a:latin typeface="+mn-ea"/>
              </a:rPr>
              <a:t>借用</a:t>
            </a:r>
            <a:r>
              <a:rPr lang="zh-TW" altLang="en-US" sz="2800" dirty="0">
                <a:solidFill>
                  <a:srgbClr val="0000FF"/>
                </a:solidFill>
                <a:latin typeface="+mn-ea"/>
              </a:rPr>
              <a:t>前請任課老師務必先至電腦教室熟悉相關設備與環境，並嚴格要求學生遵守相關規定</a:t>
            </a:r>
            <a:r>
              <a:rPr lang="zh-TW" altLang="en-US" sz="2800" dirty="0" smtClean="0">
                <a:solidFill>
                  <a:srgbClr val="0000FF"/>
                </a:solidFill>
                <a:latin typeface="+mn-ea"/>
              </a:rPr>
              <a:t>。</a:t>
            </a:r>
            <a:endParaRPr lang="en-US" altLang="zh-TW" sz="2800" dirty="0" smtClean="0">
              <a:solidFill>
                <a:srgbClr val="0000FF"/>
              </a:solidFill>
              <a:latin typeface="+mn-ea"/>
            </a:endParaRPr>
          </a:p>
        </p:txBody>
      </p:sp>
      <p:sp>
        <p:nvSpPr>
          <p:cNvPr id="11" name="矩形圖說文字 10"/>
          <p:cNvSpPr/>
          <p:nvPr/>
        </p:nvSpPr>
        <p:spPr>
          <a:xfrm>
            <a:off x="49213" y="73776"/>
            <a:ext cx="1584176" cy="618920"/>
          </a:xfrm>
          <a:prstGeom prst="wedgeRectCallout">
            <a:avLst>
              <a:gd name="adj1" fmla="val 35803"/>
              <a:gd name="adj2" fmla="val 77455"/>
            </a:avLst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489CF">
                    <a:lumMod val="50000"/>
                  </a:srgbClr>
                </a:solidFill>
                <a:effectLst/>
                <a:uLnTx/>
                <a:uFillTx/>
                <a:latin typeface="Verdana"/>
                <a:ea typeface="微軟正黑體" panose="020B0604030504040204" pitchFamily="34" charset="-120"/>
                <a:cs typeface="+mn-cs"/>
              </a:rPr>
              <a:t>資訊組</a:t>
            </a:r>
            <a:endParaRPr kumimoji="0" lang="zh-TW" altLang="en-US" sz="3600" b="1" i="0" u="none" strike="noStrike" kern="1200" cap="none" spc="0" normalizeH="0" baseline="0" noProof="0" dirty="0">
              <a:ln>
                <a:noFill/>
              </a:ln>
              <a:solidFill>
                <a:srgbClr val="F489CF">
                  <a:lumMod val="50000"/>
                </a:srgbClr>
              </a:solidFill>
              <a:effectLst/>
              <a:uLnTx/>
              <a:uFillTx/>
              <a:latin typeface="Verdana"/>
              <a:ea typeface="微軟正黑體" panose="020B0604030504040204" pitchFamily="34" charset="-120"/>
              <a:cs typeface="+mn-cs"/>
            </a:endParaRPr>
          </a:p>
        </p:txBody>
      </p:sp>
      <p:grpSp>
        <p:nvGrpSpPr>
          <p:cNvPr id="6" name="群組 5"/>
          <p:cNvGrpSpPr/>
          <p:nvPr/>
        </p:nvGrpSpPr>
        <p:grpSpPr>
          <a:xfrm>
            <a:off x="7451613" y="219713"/>
            <a:ext cx="1385679" cy="684523"/>
            <a:chOff x="7434793" y="296206"/>
            <a:chExt cx="1385679" cy="684523"/>
          </a:xfrm>
        </p:grpSpPr>
        <p:pic>
          <p:nvPicPr>
            <p:cNvPr id="7" name="圖片 6" descr="C:\Users\輔導主任\Desktop\1.jpg"/>
            <p:cNvPicPr/>
            <p:nvPr/>
          </p:nvPicPr>
          <p:blipFill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6992"/>
            <a:stretch/>
          </p:blipFill>
          <p:spPr bwMode="auto">
            <a:xfrm>
              <a:off x="8207190" y="296206"/>
              <a:ext cx="613282" cy="547414"/>
            </a:xfrm>
            <a:prstGeom prst="round2DiagRect">
              <a:avLst>
                <a:gd name="adj1" fmla="val 47091"/>
                <a:gd name="adj2" fmla="val 0"/>
              </a:avLst>
            </a:prstGeom>
            <a:ln w="57150" cap="sq">
              <a:solidFill>
                <a:srgbClr val="FFFFFF"/>
              </a:solidFill>
              <a:miter lim="800000"/>
            </a:ln>
            <a:effectLst>
              <a:outerShdw blurRad="254000" algn="tl" rotWithShape="0">
                <a:srgbClr val="000000">
                  <a:alpha val="43000"/>
                </a:srgbClr>
              </a:outerShdw>
            </a:effectLst>
          </p:spPr>
        </p:pic>
        <p:pic>
          <p:nvPicPr>
            <p:cNvPr id="8" name="圖片 7" descr="C:\Users\輔導主任\Desktop\1.jpg"/>
            <p:cNvPicPr/>
            <p:nvPr/>
          </p:nvPicPr>
          <p:blipFill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6992"/>
            <a:stretch/>
          </p:blipFill>
          <p:spPr bwMode="auto">
            <a:xfrm flipH="1">
              <a:off x="7434793" y="373593"/>
              <a:ext cx="778761" cy="607136"/>
            </a:xfrm>
            <a:prstGeom prst="round2DiagRect">
              <a:avLst>
                <a:gd name="adj1" fmla="val 50000"/>
                <a:gd name="adj2" fmla="val 0"/>
              </a:avLst>
            </a:prstGeom>
            <a:ln w="57150" cap="sq">
              <a:solidFill>
                <a:srgbClr val="FFFFFF"/>
              </a:solidFill>
              <a:miter lim="800000"/>
            </a:ln>
            <a:effectLst>
              <a:outerShdw blurRad="254000" algn="tl" rotWithShape="0">
                <a:srgbClr val="000000">
                  <a:alpha val="43000"/>
                </a:srgbClr>
              </a:outerShdw>
            </a:effectLst>
          </p:spPr>
        </p:pic>
      </p:grpSp>
    </p:spTree>
    <p:extLst>
      <p:ext uri="{BB962C8B-B14F-4D97-AF65-F5344CB8AC3E}">
        <p14:creationId xmlns:p14="http://schemas.microsoft.com/office/powerpoint/2010/main" val="1352670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6" name="Google Shape;456;p28"/>
          <p:cNvSpPr txBox="1">
            <a:spLocks noGrp="1"/>
          </p:cNvSpPr>
          <p:nvPr>
            <p:ph type="body" idx="1"/>
          </p:nvPr>
        </p:nvSpPr>
        <p:spPr>
          <a:xfrm>
            <a:off x="26266" y="1357746"/>
            <a:ext cx="8674967" cy="23842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73050" marR="0" lvl="0" indent="-27305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240"/>
              <a:buFont typeface="Noto Sans Symbols"/>
              <a:buChar char="🞆"/>
            </a:pPr>
            <a:r>
              <a:rPr lang="zh-TW" altLang="en-US" sz="3200" i="0" u="none" strike="noStrike" cap="none" dirty="0" smtClean="0">
                <a:solidFill>
                  <a:schemeClr val="tx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今年暑假已完成班級教室</a:t>
            </a:r>
            <a:r>
              <a:rPr lang="zh-TW" altLang="en-US" sz="3200" i="0" u="none" strike="noStrike" cap="none" dirty="0" smtClean="0">
                <a:solidFill>
                  <a:srgbClr val="FF0000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班班有</a:t>
            </a:r>
            <a:r>
              <a:rPr lang="en-US" altLang="zh-TW" sz="3200" i="0" u="none" strike="noStrike" cap="none" dirty="0" smtClean="0">
                <a:solidFill>
                  <a:srgbClr val="FF0000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AP(</a:t>
            </a:r>
            <a:r>
              <a:rPr lang="zh-TW" altLang="en-US" sz="3200" i="0" u="none" strike="noStrike" cap="none" dirty="0" smtClean="0">
                <a:solidFill>
                  <a:srgbClr val="FF0000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無線基地台</a:t>
            </a:r>
            <a:r>
              <a:rPr lang="en-US" altLang="zh-TW" sz="3200" i="0" u="none" strike="noStrike" cap="none" dirty="0" smtClean="0">
                <a:solidFill>
                  <a:srgbClr val="FF0000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)</a:t>
            </a:r>
            <a:r>
              <a:rPr lang="zh-TW" altLang="en-US" sz="3200" i="0" u="none" strike="noStrike" cap="none" dirty="0" smtClean="0">
                <a:solidFill>
                  <a:schemeClr val="tx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之網路工程，</a:t>
            </a:r>
            <a:r>
              <a:rPr lang="zh-TW" altLang="en-US" sz="3200" i="0" u="none" strike="noStrike" cap="none" dirty="0" smtClean="0">
                <a:solidFill>
                  <a:srgbClr val="0000FF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各班電腦網路</a:t>
            </a:r>
            <a:r>
              <a:rPr lang="zh-TW" altLang="en-US" sz="3200" i="0" u="none" strike="noStrike" cap="none" dirty="0" smtClean="0">
                <a:solidFill>
                  <a:schemeClr val="tx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也已切換為</a:t>
            </a:r>
            <a:r>
              <a:rPr lang="zh-TW" altLang="en-US" sz="3200" i="0" u="none" strike="noStrike" cap="none" dirty="0" smtClean="0">
                <a:solidFill>
                  <a:srgbClr val="0000FF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免登入即可上網</a:t>
            </a:r>
            <a:r>
              <a:rPr lang="en-US" sz="3200" i="0" u="none" strike="noStrike" cap="none" dirty="0" smtClean="0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。</a:t>
            </a:r>
          </a:p>
          <a:p>
            <a:pPr marL="273050" marR="0" lvl="0" indent="-27305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240"/>
              <a:buFont typeface="Noto Sans Symbols"/>
              <a:buChar char="🞆"/>
            </a:pPr>
            <a:r>
              <a:rPr lang="zh-TW" altLang="en-US" sz="3200" dirty="0" smtClean="0">
                <a:latin typeface="Microsoft JhengHei"/>
                <a:ea typeface="Microsoft JhengHei"/>
                <a:sym typeface="Microsoft JhengHei"/>
              </a:rPr>
              <a:t>各班教室前方</a:t>
            </a:r>
            <a:r>
              <a:rPr lang="zh-TW" altLang="en-US" sz="3200" dirty="0">
                <a:latin typeface="Microsoft JhengHei"/>
                <a:ea typeface="Microsoft JhengHei"/>
                <a:sym typeface="Microsoft JhengHei"/>
              </a:rPr>
              <a:t>新</a:t>
            </a:r>
            <a:r>
              <a:rPr lang="zh-TW" altLang="en-US" sz="3200" dirty="0" smtClean="0">
                <a:latin typeface="Microsoft JhengHei"/>
                <a:ea typeface="Microsoft JhengHei"/>
                <a:sym typeface="Microsoft JhengHei"/>
              </a:rPr>
              <a:t>增一台</a:t>
            </a:r>
            <a:r>
              <a:rPr lang="zh-TW" altLang="en-US" sz="3200" dirty="0" smtClean="0">
                <a:solidFill>
                  <a:srgbClr val="FF0000"/>
                </a:solidFill>
                <a:latin typeface="Microsoft JhengHei"/>
                <a:ea typeface="Microsoft JhengHei"/>
                <a:sym typeface="Microsoft JhengHei"/>
              </a:rPr>
              <a:t>影</a:t>
            </a:r>
            <a:r>
              <a:rPr lang="zh-TW" altLang="en-US" sz="3200" dirty="0">
                <a:solidFill>
                  <a:srgbClr val="FF0000"/>
                </a:solidFill>
                <a:latin typeface="Microsoft JhengHei"/>
                <a:ea typeface="Microsoft JhengHei"/>
                <a:sym typeface="Microsoft JhengHei"/>
              </a:rPr>
              <a:t>音</a:t>
            </a:r>
            <a:r>
              <a:rPr lang="zh-TW" altLang="en-US" sz="3200" dirty="0" smtClean="0">
                <a:solidFill>
                  <a:srgbClr val="FF0000"/>
                </a:solidFill>
                <a:latin typeface="Microsoft JhengHei"/>
                <a:ea typeface="Microsoft JhengHei"/>
                <a:sym typeface="Microsoft JhengHei"/>
              </a:rPr>
              <a:t>整合器</a:t>
            </a:r>
            <a:r>
              <a:rPr lang="en-US" altLang="zh-TW" sz="3200" dirty="0" smtClean="0">
                <a:solidFill>
                  <a:srgbClr val="FF0000"/>
                </a:solidFill>
                <a:latin typeface="Microsoft JhengHei"/>
                <a:ea typeface="Microsoft JhengHei"/>
                <a:sym typeface="Microsoft JhengHei"/>
              </a:rPr>
              <a:t>(</a:t>
            </a:r>
            <a:r>
              <a:rPr lang="zh-TW" altLang="en-US" sz="3200" dirty="0" smtClean="0">
                <a:solidFill>
                  <a:srgbClr val="FF0000"/>
                </a:solidFill>
                <a:latin typeface="Microsoft JhengHei"/>
                <a:ea typeface="Microsoft JhengHei"/>
                <a:sym typeface="Microsoft JhengHei"/>
              </a:rPr>
              <a:t>裝在白色大型方盒內部</a:t>
            </a:r>
            <a:r>
              <a:rPr lang="en-US" altLang="zh-TW" sz="3200" dirty="0" smtClean="0">
                <a:solidFill>
                  <a:srgbClr val="FF0000"/>
                </a:solidFill>
                <a:latin typeface="Microsoft JhengHei"/>
                <a:ea typeface="Microsoft JhengHei"/>
                <a:sym typeface="Microsoft JhengHei"/>
              </a:rPr>
              <a:t>)</a:t>
            </a:r>
            <a:r>
              <a:rPr lang="zh-TW" altLang="en-US" sz="3200" dirty="0" smtClean="0">
                <a:latin typeface="Microsoft JhengHei"/>
                <a:ea typeface="Microsoft JhengHei"/>
                <a:sym typeface="Microsoft JhengHei"/>
              </a:rPr>
              <a:t>，側邊有</a:t>
            </a:r>
            <a:r>
              <a:rPr lang="zh-TW" altLang="en-US" sz="3200" dirty="0" smtClean="0">
                <a:solidFill>
                  <a:srgbClr val="0000FF"/>
                </a:solidFill>
                <a:latin typeface="Microsoft JhengHei"/>
                <a:ea typeface="Microsoft JhengHei"/>
                <a:sym typeface="Microsoft JhengHei"/>
              </a:rPr>
              <a:t>新增延長線插孔</a:t>
            </a:r>
            <a:r>
              <a:rPr lang="zh-TW" altLang="en-US" sz="3200" dirty="0" smtClean="0">
                <a:latin typeface="Microsoft JhengHei"/>
                <a:ea typeface="Microsoft JhengHei"/>
                <a:sym typeface="Microsoft JhengHei"/>
              </a:rPr>
              <a:t>可彈性使用。請提醒學生</a:t>
            </a:r>
            <a:r>
              <a:rPr lang="zh-TW" altLang="en-US" sz="3200" dirty="0" smtClean="0">
                <a:solidFill>
                  <a:srgbClr val="FF0000"/>
                </a:solidFill>
                <a:latin typeface="Microsoft JhengHei"/>
                <a:ea typeface="Microsoft JhengHei"/>
                <a:sym typeface="Microsoft JhengHei"/>
              </a:rPr>
              <a:t>務必避免碰撞</a:t>
            </a:r>
            <a:r>
              <a:rPr lang="zh-TW" altLang="en-US" sz="3200" dirty="0" smtClean="0">
                <a:latin typeface="Microsoft JhengHei"/>
                <a:ea typeface="Microsoft JhengHei"/>
                <a:sym typeface="Microsoft JhengHei"/>
              </a:rPr>
              <a:t>。此機器主要整合單槍、音響擴大機、電腦等基本設備開關，進階功能</a:t>
            </a:r>
            <a:r>
              <a:rPr lang="en-US" altLang="zh-TW" sz="3200" dirty="0" smtClean="0">
                <a:latin typeface="Microsoft JhengHei"/>
                <a:ea typeface="Microsoft JhengHei"/>
                <a:sym typeface="Microsoft JhengHei"/>
              </a:rPr>
              <a:t>(</a:t>
            </a:r>
            <a:r>
              <a:rPr lang="zh-TW" altLang="en-US" sz="3200" dirty="0" smtClean="0">
                <a:latin typeface="Microsoft JhengHei"/>
                <a:ea typeface="Microsoft JhengHei"/>
                <a:sym typeface="Microsoft JhengHei"/>
              </a:rPr>
              <a:t>內建安卓電腦、手機或筆電投影等</a:t>
            </a:r>
            <a:r>
              <a:rPr lang="en-US" altLang="zh-TW" sz="3200" dirty="0" smtClean="0">
                <a:latin typeface="Microsoft JhengHei"/>
                <a:ea typeface="Microsoft JhengHei"/>
                <a:sym typeface="Microsoft JhengHei"/>
              </a:rPr>
              <a:t>)</a:t>
            </a:r>
            <a:r>
              <a:rPr lang="zh-TW" altLang="en-US" sz="3200" dirty="0" smtClean="0">
                <a:latin typeface="Microsoft JhengHei"/>
                <a:ea typeface="Microsoft JhengHei"/>
                <a:sym typeface="Microsoft JhengHei"/>
              </a:rPr>
              <a:t>之後會辦理教育訓練。</a:t>
            </a:r>
            <a:r>
              <a:rPr lang="zh-TW" altLang="en-US" sz="3200" b="1" dirty="0" smtClean="0">
                <a:solidFill>
                  <a:srgbClr val="0000FF"/>
                </a:solidFill>
                <a:latin typeface="Microsoft JhengHei"/>
                <a:ea typeface="Microsoft JhengHei"/>
                <a:sym typeface="Microsoft JhengHei"/>
              </a:rPr>
              <a:t>特別提醒老師們，此台請維持開機狀態，否則電腦會沒有聲音。</a:t>
            </a:r>
            <a:endParaRPr b="1" dirty="0">
              <a:solidFill>
                <a:srgbClr val="0000FF"/>
              </a:solidFill>
            </a:endParaRPr>
          </a:p>
        </p:txBody>
      </p:sp>
      <p:sp>
        <p:nvSpPr>
          <p:cNvPr id="457" name="Google Shape;457;p28"/>
          <p:cNvSpPr>
            <a:spLocks noGrp="1"/>
          </p:cNvSpPr>
          <p:nvPr>
            <p:ph type="body" idx="4294967295"/>
          </p:nvPr>
        </p:nvSpPr>
        <p:spPr>
          <a:xfrm>
            <a:off x="831272" y="476250"/>
            <a:ext cx="7499928" cy="809716"/>
          </a:xfrm>
          <a:prstGeom prst="roundRect">
            <a:avLst>
              <a:gd name="adj" fmla="val 16667"/>
            </a:avLst>
          </a:prstGeom>
          <a:solidFill>
            <a:srgbClr val="FFFF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Microsoft JhengHei"/>
              <a:buNone/>
            </a:pPr>
            <a:r>
              <a:rPr lang="zh-TW" altLang="en-US" sz="4000" b="1" i="0" u="none" strike="noStrike" cap="none" dirty="0" smtClean="0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前瞻計畫智慧教室施工進度報告</a:t>
            </a:r>
            <a:endParaRPr sz="4000" b="1" i="0" u="none" strike="noStrike" cap="none" dirty="0">
              <a:solidFill>
                <a:schemeClr val="dk1"/>
              </a:solidFill>
              <a:latin typeface="Century Schoolbook"/>
              <a:ea typeface="Century Schoolbook"/>
              <a:cs typeface="Century Schoolbook"/>
              <a:sym typeface="Century Schoolbook"/>
            </a:endParaRPr>
          </a:p>
        </p:txBody>
      </p:sp>
      <p:sp>
        <p:nvSpPr>
          <p:cNvPr id="458" name="Google Shape;458;p28"/>
          <p:cNvSpPr/>
          <p:nvPr/>
        </p:nvSpPr>
        <p:spPr>
          <a:xfrm>
            <a:off x="0" y="0"/>
            <a:ext cx="1476375" cy="476250"/>
          </a:xfrm>
          <a:prstGeom prst="wedgeRoundRectCallout">
            <a:avLst>
              <a:gd name="adj1" fmla="val 21553"/>
              <a:gd name="adj2" fmla="val 16809"/>
              <a:gd name="adj3" fmla="val 0"/>
            </a:avLst>
          </a:prstGeom>
          <a:solidFill>
            <a:schemeClr val="lt1"/>
          </a:solidFill>
          <a:ln w="25400" cap="flat" cmpd="sng">
            <a:solidFill>
              <a:srgbClr val="F5CD2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3200"/>
              <a:buFont typeface="Century Schoolbook"/>
              <a:buNone/>
            </a:pPr>
            <a:r>
              <a:rPr lang="en-US" sz="3200" b="1" i="0" u="none" dirty="0" err="1">
                <a:solidFill>
                  <a:srgbClr val="C00000"/>
                </a:solidFill>
                <a:latin typeface="Century Schoolbook"/>
                <a:ea typeface="Century Schoolbook"/>
                <a:cs typeface="Century Schoolbook"/>
                <a:sym typeface="Century Schoolbook"/>
              </a:rPr>
              <a:t>資訊組</a:t>
            </a:r>
            <a:endParaRPr dirty="0"/>
          </a:p>
        </p:txBody>
      </p:sp>
      <p:grpSp>
        <p:nvGrpSpPr>
          <p:cNvPr id="5" name="群組 4"/>
          <p:cNvGrpSpPr/>
          <p:nvPr/>
        </p:nvGrpSpPr>
        <p:grpSpPr>
          <a:xfrm>
            <a:off x="7638360" y="98099"/>
            <a:ext cx="1385679" cy="684523"/>
            <a:chOff x="7434793" y="296206"/>
            <a:chExt cx="1385679" cy="684523"/>
          </a:xfrm>
        </p:grpSpPr>
        <p:pic>
          <p:nvPicPr>
            <p:cNvPr id="6" name="圖片 5" descr="C:\Users\輔導主任\Desktop\1.jpg"/>
            <p:cNvPicPr/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6992"/>
            <a:stretch/>
          </p:blipFill>
          <p:spPr bwMode="auto">
            <a:xfrm>
              <a:off x="8207190" y="296206"/>
              <a:ext cx="613282" cy="547414"/>
            </a:xfrm>
            <a:prstGeom prst="round2DiagRect">
              <a:avLst>
                <a:gd name="adj1" fmla="val 47091"/>
                <a:gd name="adj2" fmla="val 0"/>
              </a:avLst>
            </a:prstGeom>
            <a:ln w="57150" cap="sq">
              <a:solidFill>
                <a:srgbClr val="FFFFFF"/>
              </a:solidFill>
              <a:miter lim="800000"/>
            </a:ln>
            <a:effectLst>
              <a:outerShdw blurRad="254000" algn="tl" rotWithShape="0">
                <a:srgbClr val="000000">
                  <a:alpha val="43000"/>
                </a:srgbClr>
              </a:outerShdw>
            </a:effectLst>
          </p:spPr>
        </p:pic>
        <p:pic>
          <p:nvPicPr>
            <p:cNvPr id="7" name="圖片 6" descr="C:\Users\輔導主任\Desktop\1.jpg"/>
            <p:cNvPicPr/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6992"/>
            <a:stretch/>
          </p:blipFill>
          <p:spPr bwMode="auto">
            <a:xfrm flipH="1">
              <a:off x="7434793" y="373593"/>
              <a:ext cx="778761" cy="607136"/>
            </a:xfrm>
            <a:prstGeom prst="round2DiagRect">
              <a:avLst>
                <a:gd name="adj1" fmla="val 50000"/>
                <a:gd name="adj2" fmla="val 0"/>
              </a:avLst>
            </a:prstGeom>
            <a:ln w="57150" cap="sq">
              <a:solidFill>
                <a:srgbClr val="FFFFFF"/>
              </a:solidFill>
              <a:miter lim="800000"/>
            </a:ln>
            <a:effectLst>
              <a:outerShdw blurRad="254000" algn="tl" rotWithShape="0">
                <a:srgbClr val="000000">
                  <a:alpha val="43000"/>
                </a:srgbClr>
              </a:outerShdw>
            </a:effectLst>
          </p:spPr>
        </p:pic>
      </p:grpSp>
    </p:spTree>
    <p:extLst>
      <p:ext uri="{BB962C8B-B14F-4D97-AF65-F5344CB8AC3E}">
        <p14:creationId xmlns:p14="http://schemas.microsoft.com/office/powerpoint/2010/main" val="250465918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3608" y="2897509"/>
            <a:ext cx="6480720" cy="3483819"/>
          </a:xfrm>
          <a:prstGeom prst="rect">
            <a:avLst/>
          </a:prstGeom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0" y="404664"/>
            <a:ext cx="3744416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8010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絲縷">
  <a:themeElements>
    <a:clrScheme name="絲縷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絲縷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絲縷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4432</TotalTime>
  <Words>2907</Words>
  <Application>Microsoft Office PowerPoint</Application>
  <PresentationFormat>如螢幕大小 (4:3)</PresentationFormat>
  <Paragraphs>291</Paragraphs>
  <Slides>29</Slides>
  <Notes>27</Notes>
  <HiddenSlides>0</HiddenSlides>
  <MMClips>0</MMClips>
  <ScaleCrop>false</ScaleCrop>
  <HeadingPairs>
    <vt:vector size="6" baseType="variant">
      <vt:variant>
        <vt:lpstr>使用字型</vt:lpstr>
      </vt:variant>
      <vt:variant>
        <vt:i4>18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29</vt:i4>
      </vt:variant>
    </vt:vector>
  </HeadingPairs>
  <TitlesOfParts>
    <vt:vector size="48" baseType="lpstr">
      <vt:lpstr>Arial Unicode MS</vt:lpstr>
      <vt:lpstr>Gungsuh</vt:lpstr>
      <vt:lpstr>Noto Sans Symbols</vt:lpstr>
      <vt:lpstr>Microsoft JhengHei</vt:lpstr>
      <vt:lpstr>Microsoft JhengHei</vt:lpstr>
      <vt:lpstr>新細明體</vt:lpstr>
      <vt:lpstr>標楷體</vt:lpstr>
      <vt:lpstr>Andalus</vt:lpstr>
      <vt:lpstr>Arial</vt:lpstr>
      <vt:lpstr>Calibri</vt:lpstr>
      <vt:lpstr>Century Gothic</vt:lpstr>
      <vt:lpstr>Century Schoolbook</vt:lpstr>
      <vt:lpstr>Times New Roman</vt:lpstr>
      <vt:lpstr>Trebuchet MS</vt:lpstr>
      <vt:lpstr>Verdana</vt:lpstr>
      <vt:lpstr>Wingdings</vt:lpstr>
      <vt:lpstr>Wingdings 2</vt:lpstr>
      <vt:lpstr>Wingdings 3</vt:lpstr>
      <vt:lpstr>絲縷</vt:lpstr>
      <vt:lpstr>PowerPoint 簡報</vt:lpstr>
      <vt:lpstr>業務報告</vt:lpstr>
      <vt:lpstr>PowerPoint 簡報</vt:lpstr>
      <vt:lpstr>PowerPoint 簡報</vt:lpstr>
      <vt:lpstr>貳、轉知事項                                 1 </vt:lpstr>
      <vt:lpstr>貳、轉知事項                                   </vt:lpstr>
      <vt:lpstr>貳、轉知事項                               4</vt:lpstr>
      <vt:lpstr>貳、轉知事項                                5</vt:lpstr>
      <vt:lpstr>貳、轉知事項                                6</vt:lpstr>
      <vt:lpstr>貳、轉知事項                               7</vt:lpstr>
      <vt:lpstr>貳、轉知事項                                8</vt:lpstr>
      <vt:lpstr>貳、轉知事項                                9</vt:lpstr>
      <vt:lpstr>貳、轉知事項                                 10</vt:lpstr>
      <vt:lpstr>貳、轉知事項                                11</vt:lpstr>
      <vt:lpstr>貳、轉知事項                         12</vt:lpstr>
      <vt:lpstr>貳、轉知事項                                13                                 </vt:lpstr>
      <vt:lpstr>業務報告</vt:lpstr>
      <vt:lpstr>參、備課討論主題                           </vt:lpstr>
      <vt:lpstr>業務報告</vt:lpstr>
      <vt:lpstr>資訊融入教學</vt:lpstr>
      <vt:lpstr>電腦教室使用規則</vt:lpstr>
      <vt:lpstr>請勿將重要資料存在學校電腦</vt:lpstr>
      <vt:lpstr>班級電腦使用</vt:lpstr>
      <vt:lpstr>資訊融入教學</vt:lpstr>
      <vt:lpstr>請勿將重要資料存在學校電腦</vt:lpstr>
      <vt:lpstr>班級電腦使用</vt:lpstr>
      <vt:lpstr>電腦教室使用規則</vt:lpstr>
      <vt:lpstr>PowerPoint 簡報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0916課發會暨領域召集人會議</dc:title>
  <dc:creator>user</dc:creator>
  <cp:lastModifiedBy>user</cp:lastModifiedBy>
  <cp:revision>333</cp:revision>
  <cp:lastPrinted>2017-08-14T08:03:10Z</cp:lastPrinted>
  <dcterms:created xsi:type="dcterms:W3CDTF">2014-09-04T15:59:05Z</dcterms:created>
  <dcterms:modified xsi:type="dcterms:W3CDTF">2019-08-21T04:50:24Z</dcterms:modified>
</cp:coreProperties>
</file>