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60" r:id="rId3"/>
    <p:sldId id="270" r:id="rId4"/>
    <p:sldId id="261" r:id="rId5"/>
    <p:sldId id="269" r:id="rId6"/>
    <p:sldId id="268" r:id="rId7"/>
    <p:sldId id="272" r:id="rId8"/>
    <p:sldId id="273" r:id="rId9"/>
    <p:sldId id="274" r:id="rId10"/>
    <p:sldId id="275" r:id="rId11"/>
    <p:sldId id="276" r:id="rId12"/>
    <p:sldId id="271" r:id="rId13"/>
    <p:sldId id="265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CC06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517F83-FFC5-4ED1-8125-6C9E74DA9114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7F69AB-7F2F-4845-9249-75C70124AD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3997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1291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2187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8672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6551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0028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1333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4206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6103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1878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9472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2944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52173-6027-4D52-B222-6840EDBEAB5D}" type="datetimeFigureOut">
              <a:rPr lang="zh-TW" altLang="en-US" smtClean="0"/>
              <a:t>2020/8/3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02028-4F15-474B-A339-8E924895037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2177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08912" cy="4176464"/>
          </a:xfrm>
        </p:spPr>
        <p:txBody>
          <a:bodyPr>
            <a:normAutofit fontScale="90000"/>
          </a:bodyPr>
          <a:lstStyle/>
          <a:p>
            <a:r>
              <a:rPr lang="en-US" altLang="zh-TW" sz="4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en-US" sz="4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學年度第一學期</a:t>
            </a:r>
            <a:r>
              <a:rPr lang="en-US" altLang="zh-TW" sz="4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4800" b="1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800" b="1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</a:t>
            </a:r>
            <a:r>
              <a:rPr lang="en-US" altLang="zh-TW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</a:t>
            </a:r>
            <a:r>
              <a:rPr lang="en-US" altLang="zh-TW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b="1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課程發展委員會議</a:t>
            </a:r>
            <a:r>
              <a:rPr lang="en-US" altLang="zh-TW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dirty="0">
              <a:solidFill>
                <a:srgbClr val="7030A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059832" y="5229200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1070911 (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星期二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76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1656184" cy="936104"/>
          </a:xfrm>
        </p:spPr>
        <p:txBody>
          <a:bodyPr>
            <a:normAutofit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議程：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971600" y="1268760"/>
            <a:ext cx="5976664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壹、主席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致詞</a:t>
            </a:r>
            <a:endParaRPr lang="en-US" altLang="zh-TW" sz="3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、業務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報告</a:t>
            </a:r>
            <a:endParaRPr lang="zh-TW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、討論事項</a:t>
            </a:r>
            <a:endParaRPr lang="en-US" altLang="zh-TW" sz="3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肆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臨時動議 </a:t>
            </a:r>
            <a:endParaRPr lang="zh-TW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伍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散會</a:t>
            </a:r>
            <a:endParaRPr lang="zh-TW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altLang="zh-TW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altLang="zh-TW" sz="32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zh-TW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495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512" y="1403648"/>
            <a:ext cx="860444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報告10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1生涯發展教育相關活動計畫 </a:t>
            </a:r>
          </a:p>
          <a:p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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檢視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並討論本學期生涯發展教育相關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程</a:t>
            </a:r>
            <a:r>
              <a:rPr lang="zh-TW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及活動</a:t>
            </a:r>
          </a:p>
          <a:p>
            <a:endParaRPr lang="en-US" altLang="zh-TW" sz="3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3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endParaRPr lang="zh-TW" altLang="en-US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6309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貳、業務報告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512" y="1403648"/>
            <a:ext cx="8604448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3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en-US" sz="3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學年度第一學期課程計畫備查案</a:t>
            </a:r>
            <a:endParaRPr lang="en-US" altLang="zh-TW" sz="36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lang="en-US" altLang="zh-TW" sz="3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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依據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1070829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北教中字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10716581581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號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函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本校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107-1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課程計畫已通過備查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3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3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endParaRPr lang="zh-TW" altLang="en-US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6862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0865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zh-TW" altLang="zh-TW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參、 討論</a:t>
            </a:r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事項</a:t>
            </a:r>
            <a:r>
              <a:rPr lang="en-US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b="1" dirty="0" smtClean="0">
                <a:solidFill>
                  <a:srgbClr val="FF0000"/>
                </a:solidFill>
              </a:rPr>
              <a:t>為</a:t>
            </a:r>
            <a:r>
              <a:rPr lang="zh-TW" altLang="zh-TW" b="1" dirty="0">
                <a:solidFill>
                  <a:srgbClr val="FF0000"/>
                </a:solidFill>
              </a:rPr>
              <a:t>因應</a:t>
            </a:r>
            <a:r>
              <a:rPr lang="en-US" altLang="zh-TW" b="1" dirty="0">
                <a:solidFill>
                  <a:srgbClr val="FF0000"/>
                </a:solidFill>
              </a:rPr>
              <a:t>108</a:t>
            </a:r>
            <a:r>
              <a:rPr lang="zh-TW" altLang="zh-TW" b="1" dirty="0">
                <a:solidFill>
                  <a:srgbClr val="FF0000"/>
                </a:solidFill>
              </a:rPr>
              <a:t>課綱規畫本校課程地圖，籌畫校本課程計畫，建議成立課程核心小組，請討論。</a:t>
            </a:r>
            <a:endParaRPr lang="en-US" altLang="zh-TW" sz="1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zh-TW" altLang="zh-TW" b="1" kern="100" dirty="0" smtClean="0">
                <a:effectLst/>
                <a:latin typeface="Times New Roman"/>
                <a:ea typeface="標楷體"/>
              </a:rPr>
              <a:t>說</a:t>
            </a:r>
            <a:r>
              <a:rPr lang="en-US" altLang="zh-TW" b="1" kern="100" dirty="0" smtClean="0">
                <a:effectLst/>
                <a:latin typeface="Times New Roman"/>
                <a:ea typeface="標楷體"/>
              </a:rPr>
              <a:t>  </a:t>
            </a:r>
            <a:r>
              <a:rPr lang="zh-TW" altLang="zh-TW" b="1" kern="100" dirty="0" smtClean="0">
                <a:effectLst/>
                <a:latin typeface="Times New Roman"/>
                <a:ea typeface="標楷體"/>
              </a:rPr>
              <a:t>明：</a:t>
            </a:r>
            <a:endParaRPr lang="zh-TW" altLang="zh-TW" sz="2800" kern="100" dirty="0">
              <a:latin typeface="Times New Roman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altLang="zh-TW" b="1" kern="100" dirty="0" smtClean="0">
                <a:effectLst/>
                <a:latin typeface="Times New Roman"/>
                <a:ea typeface="標楷體"/>
              </a:rPr>
              <a:t>         </a:t>
            </a:r>
            <a:r>
              <a:rPr lang="zh-TW" altLang="zh-TW" b="1" kern="100" dirty="0" smtClean="0">
                <a:effectLst/>
                <a:latin typeface="Times New Roman"/>
                <a:ea typeface="標楷體"/>
              </a:rPr>
              <a:t>一、</a:t>
            </a:r>
            <a:r>
              <a:rPr lang="zh-TW" altLang="en-US" b="1" kern="100" dirty="0" smtClean="0">
                <a:effectLst/>
                <a:latin typeface="Times New Roman"/>
                <a:ea typeface="標楷體"/>
              </a:rPr>
              <a:t>為提昇討論效能廣邀請對校本課程</a:t>
            </a:r>
            <a:endParaRPr lang="en-US" altLang="zh-TW" b="1" kern="100" dirty="0" smtClean="0">
              <a:effectLst/>
              <a:latin typeface="Times New Roman"/>
              <a:ea typeface="標楷體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zh-TW" altLang="en-US" b="1" kern="100" dirty="0">
                <a:latin typeface="Times New Roman"/>
                <a:ea typeface="標楷體"/>
              </a:rPr>
              <a:t> </a:t>
            </a:r>
            <a:r>
              <a:rPr lang="zh-TW" altLang="en-US" b="1" kern="100" dirty="0" smtClean="0">
                <a:latin typeface="Times New Roman"/>
                <a:ea typeface="標楷體"/>
              </a:rPr>
              <a:t>                </a:t>
            </a:r>
            <a:r>
              <a:rPr lang="zh-TW" altLang="en-US" b="1" kern="100" dirty="0" smtClean="0">
                <a:effectLst/>
                <a:latin typeface="Times New Roman"/>
                <a:ea typeface="標楷體"/>
              </a:rPr>
              <a:t>有動力之教師共同參與討論。</a:t>
            </a:r>
            <a:endParaRPr lang="en-US" altLang="zh-TW" b="1" kern="100" dirty="0" smtClean="0">
              <a:effectLst/>
              <a:latin typeface="Times New Roman"/>
              <a:ea typeface="標楷體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zh-TW" altLang="en-US" b="1" kern="100" dirty="0">
                <a:latin typeface="Times New Roman"/>
                <a:ea typeface="標楷體"/>
              </a:rPr>
              <a:t> </a:t>
            </a:r>
            <a:r>
              <a:rPr lang="zh-TW" altLang="en-US" b="1" kern="100" dirty="0" smtClean="0">
                <a:latin typeface="Times New Roman"/>
                <a:ea typeface="標楷體"/>
              </a:rPr>
              <a:t>        二</a:t>
            </a:r>
            <a:r>
              <a:rPr lang="zh-TW" altLang="zh-TW" b="1" kern="100" dirty="0" smtClean="0">
                <a:latin typeface="Times New Roman"/>
                <a:ea typeface="標楷體"/>
              </a:rPr>
              <a:t>、</a:t>
            </a:r>
            <a:r>
              <a:rPr lang="zh-TW" altLang="en-US" b="1" kern="100" dirty="0" smtClean="0">
                <a:latin typeface="Times New Roman"/>
                <a:ea typeface="標楷體"/>
              </a:rPr>
              <a:t>核心小組討論方案再送至課發會審</a:t>
            </a:r>
            <a:endParaRPr lang="en-US" altLang="zh-TW" b="1" kern="100" dirty="0" smtClean="0">
              <a:latin typeface="Times New Roman"/>
              <a:ea typeface="標楷體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zh-TW" altLang="en-US" b="1" kern="100" dirty="0">
                <a:latin typeface="Times New Roman"/>
                <a:ea typeface="標楷體"/>
              </a:rPr>
              <a:t> </a:t>
            </a:r>
            <a:r>
              <a:rPr lang="zh-TW" altLang="en-US" b="1" kern="100" dirty="0" smtClean="0">
                <a:latin typeface="Times New Roman"/>
                <a:ea typeface="標楷體"/>
              </a:rPr>
              <a:t>                查。</a:t>
            </a:r>
            <a:endParaRPr lang="en-US" altLang="zh-TW" b="1" kern="100" dirty="0" smtClean="0">
              <a:effectLst/>
              <a:latin typeface="Times New Roman"/>
              <a:ea typeface="標楷體"/>
            </a:endParaRPr>
          </a:p>
          <a:p>
            <a:pPr marL="0" indent="0">
              <a:buNone/>
            </a:pPr>
            <a:r>
              <a:rPr lang="zh-TW" altLang="en-US" b="1" kern="100" dirty="0" smtClean="0">
                <a:effectLst/>
                <a:latin typeface="Times New Roman"/>
                <a:ea typeface="標楷體"/>
              </a:rPr>
              <a:t>決議</a:t>
            </a:r>
            <a:r>
              <a:rPr lang="zh-TW" altLang="zh-TW" b="1" kern="100" dirty="0" smtClean="0">
                <a:effectLst/>
                <a:latin typeface="Times New Roman"/>
                <a:ea typeface="標楷體"/>
              </a:rPr>
              <a:t>：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13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8780" y="692696"/>
            <a:ext cx="8229600" cy="1143000"/>
          </a:xfrm>
        </p:spPr>
        <p:txBody>
          <a:bodyPr>
            <a:noAutofit/>
          </a:bodyPr>
          <a:lstStyle/>
          <a:p>
            <a:r>
              <a:rPr lang="zh-TW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教育局之「新北市國中教育會考減</a:t>
            </a:r>
            <a:r>
              <a:rPr lang="en-US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</a:t>
            </a:r>
            <a:r>
              <a:rPr lang="zh-TW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r>
              <a:rPr lang="en-US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3600" b="1" i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提升學生學習成效</a:t>
            </a:r>
            <a:r>
              <a:rPr lang="zh-TW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實施方案」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060" y="1988840"/>
            <a:ext cx="9140940" cy="4525963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600"/>
              </a:spcBef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依據教育局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1070829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北教中字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1071658494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號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函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學科領域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召集人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與領域教師進行討論並匯整，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於課程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發展會議中提出以下報告，以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利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10/1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上傳填報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檢視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學年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度學生學習成效</a:t>
            </a:r>
          </a:p>
          <a:p>
            <a:pPr marL="0" indent="0"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研擬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學年度自主改善計畫，內容涵括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教師增能、教學策略及學習評量等三個面向，</a:t>
            </a:r>
            <a:endParaRPr lang="en-US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並提出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年之預期目標，以提昇現場教學與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學習品質。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en-US" altLang="zh-TW" sz="2800" b="1" dirty="0" smtClean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 smtClean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會後煩請繳交各領域資料給</a:t>
            </a:r>
            <a:r>
              <a:rPr lang="zh-TW" altLang="en-US" sz="2800" b="1" u="sng" dirty="0" smtClean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註冊組</a:t>
            </a:r>
            <a:r>
              <a:rPr lang="zh-TW" altLang="en-US" sz="2800" b="1" dirty="0" smtClean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以利填報事宜</a:t>
            </a:r>
            <a:r>
              <a:rPr lang="en-US" altLang="zh-TW" sz="2800" b="1" dirty="0" smtClean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zh-TW" sz="2800" b="1" dirty="0" smtClean="0">
              <a:solidFill>
                <a:srgbClr val="00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endParaRPr lang="zh-TW" altLang="en-US" dirty="0">
              <a:solidFill>
                <a:srgbClr val="000099"/>
              </a:solidFill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179512" y="12119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參、討論事項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7084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928992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106-107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年度</a:t>
            </a:r>
            <a:r>
              <a:rPr lang="zh-TW" altLang="en-US" sz="3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國中教育會考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成績</a:t>
            </a:r>
            <a: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全國</a:t>
            </a:r>
            <a:r>
              <a:rPr lang="zh-TW" altLang="en-US" sz="3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、新北市與新埔國中各等級人數之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百分比</a:t>
            </a:r>
            <a:r>
              <a:rPr lang="en-US" altLang="zh-TW" sz="3200" dirty="0" smtClean="0"/>
              <a:t>	</a:t>
            </a:r>
            <a:endParaRPr lang="zh-TW" altLang="en-US" sz="3200" dirty="0"/>
          </a:p>
        </p:txBody>
      </p:sp>
      <p:graphicFrame>
        <p:nvGraphicFramePr>
          <p:cNvPr id="9" name="內容版面配置區 8"/>
          <p:cNvGraphicFramePr>
            <a:graphicFrameLocks noGrp="1"/>
          </p:cNvGraphicFramePr>
          <p:nvPr>
            <p:ph idx="1"/>
            <p:extLst/>
          </p:nvPr>
        </p:nvGraphicFramePr>
        <p:xfrm>
          <a:off x="683568" y="1988840"/>
          <a:ext cx="7704854" cy="4320480"/>
        </p:xfrm>
        <a:graphic>
          <a:graphicData uri="http://schemas.openxmlformats.org/drawingml/2006/table">
            <a:tbl>
              <a:tblPr/>
              <a:tblGrid>
                <a:gridCol w="678842">
                  <a:extLst>
                    <a:ext uri="{9D8B030D-6E8A-4147-A177-3AD203B41FA5}">
                      <a16:colId xmlns:a16="http://schemas.microsoft.com/office/drawing/2014/main" val="3811248020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224669040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3321780315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420587320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128844818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2333622360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828616762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3878863320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2834682443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2334484071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等級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國文待加強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國文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EDF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國文基礎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國文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EDF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國文精熟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國文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E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399477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8816365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16.55%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15.91%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-0.64%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62.58%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64.72%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2.14%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20.87%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19.37%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-1.50%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16385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新北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15.41%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15.70%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0.29%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63.94%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65.77%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1.83%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20.65%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18.53%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-2.12%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674483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新埔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18.29%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13.98%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-4.31%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60.98%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68.94%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7.96%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20.73%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17.08%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-3.65%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3524790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差異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2.88%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-1.72%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-4.60%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-2.96%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3.17%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6.13%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0.08%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-1.45%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  <a:cs typeface="Aharoni" panose="02010803020104030203" pitchFamily="2" charset="-79"/>
                        </a:rPr>
                        <a:t>-1.53%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5031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1110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928992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106-107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年度</a:t>
            </a:r>
            <a:r>
              <a:rPr lang="zh-TW" altLang="en-US" sz="3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國中教育會考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成績</a:t>
            </a:r>
            <a: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全國</a:t>
            </a:r>
            <a:r>
              <a:rPr lang="zh-TW" altLang="en-US" sz="3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、新北市與新埔國中各等級人數之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百分比</a:t>
            </a:r>
            <a:r>
              <a:rPr lang="en-US" altLang="zh-TW" sz="3200" dirty="0" smtClean="0"/>
              <a:t>	</a:t>
            </a:r>
            <a:endParaRPr lang="zh-TW" altLang="en-US" sz="3200" dirty="0"/>
          </a:p>
        </p:txBody>
      </p:sp>
      <p:graphicFrame>
        <p:nvGraphicFramePr>
          <p:cNvPr id="13" name="內容版面配置區 12"/>
          <p:cNvGraphicFramePr>
            <a:graphicFrameLocks noGrp="1"/>
          </p:cNvGraphicFramePr>
          <p:nvPr>
            <p:ph idx="1"/>
            <p:extLst/>
          </p:nvPr>
        </p:nvGraphicFramePr>
        <p:xfrm>
          <a:off x="755578" y="2060838"/>
          <a:ext cx="7848870" cy="4464504"/>
        </p:xfrm>
        <a:graphic>
          <a:graphicData uri="http://schemas.openxmlformats.org/drawingml/2006/table">
            <a:tbl>
              <a:tblPr/>
              <a:tblGrid>
                <a:gridCol w="691530">
                  <a:extLst>
                    <a:ext uri="{9D8B030D-6E8A-4147-A177-3AD203B41FA5}">
                      <a16:colId xmlns:a16="http://schemas.microsoft.com/office/drawing/2014/main" val="3637375656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3205338137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181812195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2759292813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968524624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2510655011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978396660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3839254331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2704017422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3564774440"/>
                    </a:ext>
                  </a:extLst>
                </a:gridCol>
              </a:tblGrid>
              <a:tr h="74408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等級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英語</a:t>
                      </a:r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整體</a:t>
                      </a:r>
                      <a:endParaRPr lang="en-US" altLang="zh-TW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 fontAlgn="ctr"/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待</a:t>
                      </a:r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加強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英語</a:t>
                      </a:r>
                      <a:endParaRPr lang="en-US" altLang="zh-TW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  <a:p>
                      <a:pPr algn="ctr" fontAlgn="ctr"/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整體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英語整體基礎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英語</a:t>
                      </a:r>
                      <a:endParaRPr lang="en-US" altLang="zh-TW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  <a:p>
                      <a:pPr algn="ctr" fontAlgn="ctr"/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整體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英語整體精熟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英語</a:t>
                      </a:r>
                      <a:endParaRPr lang="en-US" altLang="zh-TW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  <a:p>
                      <a:pPr algn="ctr" fontAlgn="ctr"/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整體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998838"/>
                  </a:ext>
                </a:extLst>
              </a:tr>
              <a:tr h="74408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9876456"/>
                  </a:ext>
                </a:extLst>
              </a:tr>
              <a:tr h="74408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30.84%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30.77%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-0.07%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46.49%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48.39%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1.90%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22.67%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20.84%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-1.83%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9227320"/>
                  </a:ext>
                </a:extLst>
              </a:tr>
              <a:tr h="74408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新北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29.27%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31.38%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2.11%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48.97%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49.01%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0.04%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21.76%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19.61%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-2.15%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3374358"/>
                  </a:ext>
                </a:extLst>
              </a:tr>
              <a:tr h="74408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42.68%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34.78%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-7.90%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43.41%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51.86%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8.45%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13.90%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13.35%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-0.55%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8237600"/>
                  </a:ext>
                </a:extLst>
              </a:tr>
              <a:tr h="74408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差異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13.41%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3.40%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-10.01%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-5.56%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2.85%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8.41%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-7.86%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-6.26%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4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1.60%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662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9823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928992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106-107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年度</a:t>
            </a:r>
            <a:r>
              <a:rPr lang="zh-TW" altLang="en-US" sz="3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國中教育會考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成績</a:t>
            </a:r>
            <a: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全國</a:t>
            </a:r>
            <a:r>
              <a:rPr lang="zh-TW" altLang="en-US" sz="3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、新北市與新埔國中各等級人數之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百分比</a:t>
            </a:r>
            <a:r>
              <a:rPr lang="en-US" altLang="zh-TW" sz="3200" dirty="0" smtClean="0"/>
              <a:t>	</a:t>
            </a:r>
            <a:endParaRPr lang="zh-TW" altLang="en-US" sz="3200" dirty="0"/>
          </a:p>
        </p:txBody>
      </p:sp>
      <p:graphicFrame>
        <p:nvGraphicFramePr>
          <p:cNvPr id="12" name="內容版面配置區 11"/>
          <p:cNvGraphicFramePr>
            <a:graphicFrameLocks noGrp="1"/>
          </p:cNvGraphicFramePr>
          <p:nvPr>
            <p:ph idx="1"/>
            <p:extLst/>
          </p:nvPr>
        </p:nvGraphicFramePr>
        <p:xfrm>
          <a:off x="827586" y="2132853"/>
          <a:ext cx="7632845" cy="4248474"/>
        </p:xfrm>
        <a:graphic>
          <a:graphicData uri="http://schemas.openxmlformats.org/drawingml/2006/table">
            <a:tbl>
              <a:tblPr/>
              <a:tblGrid>
                <a:gridCol w="672497">
                  <a:extLst>
                    <a:ext uri="{9D8B030D-6E8A-4147-A177-3AD203B41FA5}">
                      <a16:colId xmlns:a16="http://schemas.microsoft.com/office/drawing/2014/main" val="1875100758"/>
                    </a:ext>
                  </a:extLst>
                </a:gridCol>
                <a:gridCol w="773372">
                  <a:extLst>
                    <a:ext uri="{9D8B030D-6E8A-4147-A177-3AD203B41FA5}">
                      <a16:colId xmlns:a16="http://schemas.microsoft.com/office/drawing/2014/main" val="1755011685"/>
                    </a:ext>
                  </a:extLst>
                </a:gridCol>
                <a:gridCol w="773372">
                  <a:extLst>
                    <a:ext uri="{9D8B030D-6E8A-4147-A177-3AD203B41FA5}">
                      <a16:colId xmlns:a16="http://schemas.microsoft.com/office/drawing/2014/main" val="3201010831"/>
                    </a:ext>
                  </a:extLst>
                </a:gridCol>
                <a:gridCol w="773372">
                  <a:extLst>
                    <a:ext uri="{9D8B030D-6E8A-4147-A177-3AD203B41FA5}">
                      <a16:colId xmlns:a16="http://schemas.microsoft.com/office/drawing/2014/main" val="470231964"/>
                    </a:ext>
                  </a:extLst>
                </a:gridCol>
                <a:gridCol w="773372">
                  <a:extLst>
                    <a:ext uri="{9D8B030D-6E8A-4147-A177-3AD203B41FA5}">
                      <a16:colId xmlns:a16="http://schemas.microsoft.com/office/drawing/2014/main" val="177490902"/>
                    </a:ext>
                  </a:extLst>
                </a:gridCol>
                <a:gridCol w="773372">
                  <a:extLst>
                    <a:ext uri="{9D8B030D-6E8A-4147-A177-3AD203B41FA5}">
                      <a16:colId xmlns:a16="http://schemas.microsoft.com/office/drawing/2014/main" val="2169718265"/>
                    </a:ext>
                  </a:extLst>
                </a:gridCol>
                <a:gridCol w="773372">
                  <a:extLst>
                    <a:ext uri="{9D8B030D-6E8A-4147-A177-3AD203B41FA5}">
                      <a16:colId xmlns:a16="http://schemas.microsoft.com/office/drawing/2014/main" val="1038260399"/>
                    </a:ext>
                  </a:extLst>
                </a:gridCol>
                <a:gridCol w="773372">
                  <a:extLst>
                    <a:ext uri="{9D8B030D-6E8A-4147-A177-3AD203B41FA5}">
                      <a16:colId xmlns:a16="http://schemas.microsoft.com/office/drawing/2014/main" val="1844167437"/>
                    </a:ext>
                  </a:extLst>
                </a:gridCol>
                <a:gridCol w="773372">
                  <a:extLst>
                    <a:ext uri="{9D8B030D-6E8A-4147-A177-3AD203B41FA5}">
                      <a16:colId xmlns:a16="http://schemas.microsoft.com/office/drawing/2014/main" val="4011561856"/>
                    </a:ext>
                  </a:extLst>
                </a:gridCol>
                <a:gridCol w="773372">
                  <a:extLst>
                    <a:ext uri="{9D8B030D-6E8A-4147-A177-3AD203B41FA5}">
                      <a16:colId xmlns:a16="http://schemas.microsoft.com/office/drawing/2014/main" val="1046231187"/>
                    </a:ext>
                  </a:extLst>
                </a:gridCol>
              </a:tblGrid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等級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數學待加強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數學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FB5FD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數學基礎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數學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FB5FD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數學精熟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數學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FB5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6912026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B5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6970161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30.10%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28.72%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-1.38%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48.88%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48.97%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0.09%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21.01%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22.31%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1.30%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416703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新北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28.15%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27.85%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-0.30%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50.90%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50.27%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-0.63%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20.94%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21.88%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0.94%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6926562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31.46%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30.43%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-1.03%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50.73%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49.07%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-1.66%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17.80%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20.50%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2.70%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456957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差異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3.31%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2.58%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-0.73%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-0.17%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-1.20%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-1.03%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-3.14%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-1.38%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1.76%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45598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2138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928992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106-107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年度</a:t>
            </a:r>
            <a:r>
              <a:rPr lang="zh-TW" altLang="en-US" sz="3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國中教育會考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成績</a:t>
            </a:r>
            <a: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全國</a:t>
            </a:r>
            <a:r>
              <a:rPr lang="zh-TW" altLang="en-US" sz="3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、新北市與新埔國中各等級人數之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百分比</a:t>
            </a:r>
            <a:r>
              <a:rPr lang="en-US" altLang="zh-TW" sz="3200" dirty="0" smtClean="0"/>
              <a:t>	</a:t>
            </a:r>
            <a:endParaRPr lang="zh-TW" altLang="en-US" sz="3200" dirty="0"/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idx="1"/>
            <p:extLst/>
          </p:nvPr>
        </p:nvGraphicFramePr>
        <p:xfrm>
          <a:off x="719573" y="2132856"/>
          <a:ext cx="7704854" cy="4248474"/>
        </p:xfrm>
        <a:graphic>
          <a:graphicData uri="http://schemas.openxmlformats.org/drawingml/2006/table">
            <a:tbl>
              <a:tblPr/>
              <a:tblGrid>
                <a:gridCol w="678842">
                  <a:extLst>
                    <a:ext uri="{9D8B030D-6E8A-4147-A177-3AD203B41FA5}">
                      <a16:colId xmlns:a16="http://schemas.microsoft.com/office/drawing/2014/main" val="2559086687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1970084735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100279230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280134731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725384012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1425379002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1031459530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2802479162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977596608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3363398378"/>
                    </a:ext>
                  </a:extLst>
                </a:gridCol>
              </a:tblGrid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等級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自然待加強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自然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EFE9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自然基礎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自然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EFE9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自然精熟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自然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EFE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5448347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E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893194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22.08%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20.25%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-1.83%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61.23%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63.80%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2.57%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16.62%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0.00%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-16.62%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5718180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新北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21.11%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19.90%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-1.21%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61.94%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64.45%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2.51%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16.95%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15.65%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-1.30%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5659750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25.85%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22.67%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-3.18%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60.24%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64.29%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4.05%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13.90%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13.04%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-0.86%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6112488"/>
                  </a:ext>
                </a:extLst>
              </a:tr>
              <a:tr h="70807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差異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4.74%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2.77%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-1.97%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-1.70%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-0.16%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1.54%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-3.05%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-2.61%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8DD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0.44%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7277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1934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928992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106-107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年度</a:t>
            </a:r>
            <a:r>
              <a:rPr lang="zh-TW" altLang="en-US" sz="3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國中教育會考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成績</a:t>
            </a:r>
            <a: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全國</a:t>
            </a:r>
            <a:r>
              <a:rPr lang="zh-TW" altLang="en-US" sz="34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、新北市與新埔國中各等級人數之</a:t>
            </a:r>
            <a:r>
              <a:rPr lang="zh-TW" altLang="en-US" sz="34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百分比</a:t>
            </a:r>
            <a:r>
              <a:rPr lang="en-US" altLang="zh-TW" sz="3200" dirty="0" smtClean="0"/>
              <a:t>	</a:t>
            </a:r>
            <a:endParaRPr lang="zh-TW" altLang="en-US" sz="3200" dirty="0"/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idx="1"/>
            <p:extLst/>
          </p:nvPr>
        </p:nvGraphicFramePr>
        <p:xfrm>
          <a:off x="647565" y="2132856"/>
          <a:ext cx="7848870" cy="4176462"/>
        </p:xfrm>
        <a:graphic>
          <a:graphicData uri="http://schemas.openxmlformats.org/drawingml/2006/table">
            <a:tbl>
              <a:tblPr/>
              <a:tblGrid>
                <a:gridCol w="691530">
                  <a:extLst>
                    <a:ext uri="{9D8B030D-6E8A-4147-A177-3AD203B41FA5}">
                      <a16:colId xmlns:a16="http://schemas.microsoft.com/office/drawing/2014/main" val="1984752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2503888802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159048378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3808024919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1102950473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3961347291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1734007302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61132791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1131192865"/>
                    </a:ext>
                  </a:extLst>
                </a:gridCol>
                <a:gridCol w="795260">
                  <a:extLst>
                    <a:ext uri="{9D8B030D-6E8A-4147-A177-3AD203B41FA5}">
                      <a16:colId xmlns:a16="http://schemas.microsoft.com/office/drawing/2014/main" val="1446292619"/>
                    </a:ext>
                  </a:extLst>
                </a:gridCol>
              </a:tblGrid>
              <a:tr h="6960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等級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社會待加強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社會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99A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社會基礎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社會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99A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社會精熟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社會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99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7210462"/>
                  </a:ext>
                </a:extLst>
              </a:tr>
              <a:tr h="6960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en-US" alt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差異率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9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308887"/>
                  </a:ext>
                </a:extLst>
              </a:tr>
              <a:tr h="6960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14.68%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14.35%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-0.33%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66.84%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67.39%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0.55%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18.47%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18.26%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-0.21%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3980675"/>
                  </a:ext>
                </a:extLst>
              </a:tr>
              <a:tr h="6960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新北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14.04%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14.20%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0.16%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68.28%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68.34%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0.06%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17.68%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17.45%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-0.23%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598642"/>
                  </a:ext>
                </a:extLst>
              </a:tr>
              <a:tr h="6960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18.05%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17.03%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-1.02%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64.15%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66.25%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2.10%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17.80%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16.72%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-1.08%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3815416"/>
                  </a:ext>
                </a:extLst>
              </a:tr>
              <a:tr h="69607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差異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4.01%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2.83%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-1.18%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-4.13%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-2.09%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2.04%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0.12%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>
                          <a:solidFill>
                            <a:srgbClr val="FF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-0.73%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新細明體" panose="02020500000000000000" pitchFamily="18" charset="-120"/>
                        </a:rPr>
                        <a:t>-0.85%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8134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7547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參、 討論事項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-3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TW" altLang="en-US" dirty="0" smtClean="0"/>
              <a:t>一</a:t>
            </a:r>
            <a:r>
              <a:rPr lang="en-US" altLang="zh-TW" dirty="0" smtClean="0"/>
              <a:t>.</a:t>
            </a:r>
            <a:r>
              <a:rPr lang="zh-TW" altLang="en-US" dirty="0" smtClean="0"/>
              <a:t>有關課程課表之排定共識</a:t>
            </a:r>
            <a:r>
              <a:rPr lang="en-US" altLang="zh-TW" dirty="0" smtClean="0"/>
              <a:t>?</a:t>
            </a:r>
          </a:p>
          <a:p>
            <a:r>
              <a:rPr lang="en-US" altLang="zh-TW" dirty="0" smtClean="0"/>
              <a:t>(1)</a:t>
            </a:r>
            <a:r>
              <a:rPr lang="zh-TW" altLang="en-US" dirty="0" smtClean="0"/>
              <a:t>藝才之專長課程</a:t>
            </a:r>
            <a:endParaRPr lang="en-US" altLang="zh-TW" dirty="0" smtClean="0"/>
          </a:p>
          <a:p>
            <a:r>
              <a:rPr lang="en-US" altLang="zh-TW" dirty="0" smtClean="0"/>
              <a:t>(2)</a:t>
            </a:r>
            <a:r>
              <a:rPr lang="zh-TW" altLang="zh-TW" b="1" dirty="0"/>
              <a:t>九年級分組時間</a:t>
            </a:r>
            <a:r>
              <a:rPr lang="en-US" altLang="zh-TW" b="1" dirty="0" smtClean="0"/>
              <a:t>.</a:t>
            </a:r>
            <a:r>
              <a:rPr lang="zh-TW" altLang="en-US" dirty="0" smtClean="0"/>
              <a:t> </a:t>
            </a:r>
            <a:endParaRPr lang="en-US" altLang="zh-TW" dirty="0" smtClean="0"/>
          </a:p>
          <a:p>
            <a:r>
              <a:rPr lang="en-US" altLang="zh-TW" dirty="0" smtClean="0"/>
              <a:t>(3)</a:t>
            </a:r>
            <a:r>
              <a:rPr lang="zh-TW" altLang="en-US" dirty="0"/>
              <a:t>特教區段排課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b="1" dirty="0" smtClean="0"/>
              <a:t>    </a:t>
            </a:r>
            <a:r>
              <a:rPr lang="en-US" altLang="zh-TW" b="1" dirty="0" smtClean="0"/>
              <a:t>(4)</a:t>
            </a:r>
            <a:r>
              <a:rPr lang="zh-TW" altLang="zh-TW" b="1" dirty="0" smtClean="0"/>
              <a:t>班</a:t>
            </a:r>
            <a:r>
              <a:rPr lang="zh-TW" altLang="zh-TW" b="1" dirty="0"/>
              <a:t>週會</a:t>
            </a:r>
            <a:r>
              <a:rPr lang="zh-TW" altLang="zh-TW" b="1" dirty="0" smtClean="0"/>
              <a:t>時間</a:t>
            </a:r>
            <a:endParaRPr lang="en-US" altLang="zh-TW" b="1" dirty="0"/>
          </a:p>
          <a:p>
            <a:pPr marL="0" indent="0">
              <a:buNone/>
            </a:pPr>
            <a:r>
              <a:rPr lang="zh-TW" altLang="en-US" b="1" dirty="0"/>
              <a:t> </a:t>
            </a:r>
            <a:r>
              <a:rPr lang="zh-TW" altLang="en-US" b="1" dirty="0" smtClean="0"/>
              <a:t>   </a:t>
            </a:r>
            <a:r>
              <a:rPr lang="en-US" altLang="zh-TW" b="1" dirty="0" smtClean="0"/>
              <a:t>(5)</a:t>
            </a:r>
            <a:r>
              <a:rPr lang="zh-TW" altLang="zh-TW" b="1" dirty="0" smtClean="0"/>
              <a:t>社團時間</a:t>
            </a:r>
            <a:r>
              <a:rPr lang="en-US" altLang="zh-TW" b="1" dirty="0"/>
              <a:t/>
            </a:r>
            <a:br>
              <a:rPr lang="en-US" altLang="zh-TW" b="1" dirty="0"/>
            </a:br>
            <a:r>
              <a:rPr lang="zh-TW" altLang="en-US" b="1" dirty="0" smtClean="0"/>
              <a:t>    </a:t>
            </a:r>
            <a:r>
              <a:rPr lang="en-US" altLang="zh-TW" b="1" dirty="0" smtClean="0"/>
              <a:t>(6)</a:t>
            </a:r>
            <a:r>
              <a:rPr lang="zh-TW" altLang="zh-TW" b="1" dirty="0" smtClean="0"/>
              <a:t>技藝</a:t>
            </a:r>
            <a:r>
              <a:rPr lang="zh-TW" altLang="zh-TW" b="1" dirty="0"/>
              <a:t>班課程時間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二</a:t>
            </a:r>
            <a:r>
              <a:rPr lang="zh-TW" altLang="en-US" dirty="0" smtClean="0">
                <a:latin typeface="新細明體"/>
                <a:ea typeface="新細明體"/>
              </a:rPr>
              <a:t>、若未來有共識九年級分組教學</a:t>
            </a:r>
            <a:r>
              <a:rPr lang="en-US" altLang="zh-TW" dirty="0" smtClean="0">
                <a:latin typeface="新細明體"/>
                <a:ea typeface="新細明體"/>
              </a:rPr>
              <a:t>,</a:t>
            </a:r>
            <a:r>
              <a:rPr lang="zh-TW" altLang="en-US" dirty="0" smtClean="0">
                <a:latin typeface="新細明體"/>
                <a:ea typeface="新細明體"/>
              </a:rPr>
              <a:t>全校共同課程和技藝班課程部份能思考適合之時間</a:t>
            </a:r>
            <a:r>
              <a:rPr lang="en-US" altLang="zh-TW" dirty="0" smtClean="0">
                <a:latin typeface="新細明體"/>
                <a:ea typeface="新細明體"/>
              </a:rPr>
              <a:t>?</a:t>
            </a:r>
            <a:endParaRPr lang="en-US" altLang="zh-TW" dirty="0" smtClean="0"/>
          </a:p>
          <a:p>
            <a:pPr marL="0" indent="0">
              <a:buNone/>
            </a:pP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737277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0" y="404664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肆</a:t>
            </a:r>
            <a:r>
              <a:rPr lang="zh-TW" altLang="zh-TW" sz="4000" b="1" smtClean="0">
                <a:latin typeface="標楷體" panose="03000509000000000000" pitchFamily="65" charset="-120"/>
                <a:ea typeface="標楷體" panose="03000509000000000000" pitchFamily="65" charset="-120"/>
              </a:rPr>
              <a:t>、 </a:t>
            </a:r>
            <a:r>
              <a:rPr lang="zh-TW" altLang="en-US" sz="4000" b="1" smtClean="0">
                <a:latin typeface="標楷體" panose="03000509000000000000" pitchFamily="65" charset="-120"/>
                <a:ea typeface="標楷體" panose="03000509000000000000" pitchFamily="65" charset="-120"/>
              </a:rPr>
              <a:t>臨時動議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17093" y="1844824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伍</a:t>
            </a:r>
            <a:r>
              <a:rPr lang="zh-TW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 </a:t>
            </a: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散會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774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1106</Words>
  <Application>Microsoft Office PowerPoint</Application>
  <PresentationFormat>如螢幕大小 (4:3)</PresentationFormat>
  <Paragraphs>345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2" baseType="lpstr">
      <vt:lpstr>微軟正黑體</vt:lpstr>
      <vt:lpstr>新細明體</vt:lpstr>
      <vt:lpstr>標楷體</vt:lpstr>
      <vt:lpstr>Aharoni</vt:lpstr>
      <vt:lpstr>Arial</vt:lpstr>
      <vt:lpstr>Calibri</vt:lpstr>
      <vt:lpstr>Times New Roman</vt:lpstr>
      <vt:lpstr>Wingdings</vt:lpstr>
      <vt:lpstr>Office 佈景主題</vt:lpstr>
      <vt:lpstr>107學年度第一學期  第1次  課程發展委員會議 </vt:lpstr>
      <vt:lpstr>議程：</vt:lpstr>
      <vt:lpstr>貳、業務報告-2 </vt:lpstr>
      <vt:lpstr>貳、業務報告-1 </vt:lpstr>
      <vt:lpstr>參、 討論事項-1</vt:lpstr>
      <vt:lpstr>教育局之「新北市國中教育會考減C計畫-提升學生學習成效實施方案」</vt:lpstr>
      <vt:lpstr>106-107年度國中教育會考成績 全國、新北市與新埔國中各等級人數之百分比 </vt:lpstr>
      <vt:lpstr>106-107年度國中教育會考成績 全國、新北市與新埔國中各等級人數之百分比 </vt:lpstr>
      <vt:lpstr>106-107年度國中教育會考成績 全國、新北市與新埔國中各等級人數之百分比 </vt:lpstr>
      <vt:lpstr>106-107年度國中教育會考成績 全國、新北市與新埔國中各等級人數之百分比 </vt:lpstr>
      <vt:lpstr>106-107年度國中教育會考成績 全國、新北市與新埔國中各等級人數之百分比 </vt:lpstr>
      <vt:lpstr>參、 討論事項-3</vt:lpstr>
      <vt:lpstr>肆、 臨時動議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105學年度第一學期  第1次  課程發展委員會議</dc:title>
  <dc:creator>H212-teaching</dc:creator>
  <cp:lastModifiedBy>user</cp:lastModifiedBy>
  <cp:revision>40</cp:revision>
  <dcterms:created xsi:type="dcterms:W3CDTF">2016-09-11T13:35:24Z</dcterms:created>
  <dcterms:modified xsi:type="dcterms:W3CDTF">2020-08-03T02:51:27Z</dcterms:modified>
</cp:coreProperties>
</file>