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notesMasterIdLst>
    <p:notesMasterId r:id="rId30"/>
  </p:notesMasterIdLst>
  <p:handoutMasterIdLst>
    <p:handoutMasterId r:id="rId31"/>
  </p:handoutMasterIdLst>
  <p:sldIdLst>
    <p:sldId id="273" r:id="rId2"/>
    <p:sldId id="376" r:id="rId3"/>
    <p:sldId id="419" r:id="rId4"/>
    <p:sldId id="416" r:id="rId5"/>
    <p:sldId id="380" r:id="rId6"/>
    <p:sldId id="385" r:id="rId7"/>
    <p:sldId id="386" r:id="rId8"/>
    <p:sldId id="388" r:id="rId9"/>
    <p:sldId id="387" r:id="rId10"/>
    <p:sldId id="389" r:id="rId11"/>
    <p:sldId id="390" r:id="rId12"/>
    <p:sldId id="391" r:id="rId13"/>
    <p:sldId id="410" r:id="rId14"/>
    <p:sldId id="411" r:id="rId15"/>
    <p:sldId id="392" r:id="rId16"/>
    <p:sldId id="394" r:id="rId17"/>
    <p:sldId id="395" r:id="rId18"/>
    <p:sldId id="396" r:id="rId19"/>
    <p:sldId id="397" r:id="rId20"/>
    <p:sldId id="393" r:id="rId21"/>
    <p:sldId id="398" r:id="rId22"/>
    <p:sldId id="418" r:id="rId23"/>
    <p:sldId id="399" r:id="rId24"/>
    <p:sldId id="420" r:id="rId25"/>
    <p:sldId id="421" r:id="rId26"/>
    <p:sldId id="422" r:id="rId27"/>
    <p:sldId id="423" r:id="rId28"/>
    <p:sldId id="401" r:id="rId2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3333FF"/>
    <a:srgbClr val="0000FF"/>
    <a:srgbClr val="CC0000"/>
    <a:srgbClr val="006600"/>
    <a:srgbClr val="000099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E929F9F4-4A8F-4326-A1B4-22849713DDAB}" styleName="深色樣式 1 - 輔色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10" autoAdjust="0"/>
  </p:normalViewPr>
  <p:slideViewPr>
    <p:cSldViewPr>
      <p:cViewPr varScale="1">
        <p:scale>
          <a:sx n="64" d="100"/>
          <a:sy n="64" d="100"/>
        </p:scale>
        <p:origin x="134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0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97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DF9B2B6-6464-4C81-94D3-AD5C93EA6DFE}" type="datetimeFigureOut">
              <a:rPr lang="zh-TW" altLang="en-US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889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970" y="9428889"/>
            <a:ext cx="2945136" cy="496175"/>
          </a:xfrm>
          <a:prstGeom prst="rect">
            <a:avLst/>
          </a:prstGeom>
        </p:spPr>
        <p:txBody>
          <a:bodyPr vert="horz" wrap="square" lIns="91422" tIns="45710" rIns="91422" bIns="4571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D13325FE-FFE7-41A0-9D32-A7FD5D16DD7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11784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970" y="0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0D6B0D9-5E63-4DA3-85DA-890EFE8E433D}" type="datetimeFigureOut">
              <a:rPr lang="zh-TW" altLang="en-US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0" rIns="91422" bIns="4571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4446"/>
            <a:ext cx="5438140" cy="4467144"/>
          </a:xfrm>
          <a:prstGeom prst="rect">
            <a:avLst/>
          </a:prstGeom>
        </p:spPr>
        <p:txBody>
          <a:bodyPr vert="horz" lIns="91422" tIns="45710" rIns="91422" bIns="4571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889"/>
            <a:ext cx="2945136" cy="496175"/>
          </a:xfrm>
          <a:prstGeom prst="rect">
            <a:avLst/>
          </a:prstGeom>
        </p:spPr>
        <p:txBody>
          <a:bodyPr vert="horz" lIns="91422" tIns="45710" rIns="91422" bIns="4571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970" y="9428889"/>
            <a:ext cx="2945136" cy="496175"/>
          </a:xfrm>
          <a:prstGeom prst="rect">
            <a:avLst/>
          </a:prstGeom>
        </p:spPr>
        <p:txBody>
          <a:bodyPr vert="horz" wrap="square" lIns="91422" tIns="45710" rIns="91422" bIns="4571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E998B2AC-AA48-4CB7-A9F2-58260DB847A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46567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3004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16109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專任代表是誰</a:t>
            </a:r>
            <a:r>
              <a:rPr lang="en-US" altLang="zh-TW" dirty="0" smtClean="0"/>
              <a:t>?</a:t>
            </a:r>
          </a:p>
          <a:p>
            <a:r>
              <a:rPr lang="zh-TW" altLang="en-US" dirty="0" smtClean="0"/>
              <a:t>宣導事項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7C9FCE-3027-4F26-BFFC-C49247B11DCF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5466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2853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1517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525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03883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37996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173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26139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03432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18212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373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5108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005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99765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72583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84771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62125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058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16855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55414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97889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4794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1051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98B2AC-AA48-4CB7-A9F2-58260DB847A3}" type="slidenum">
              <a:rPr lang="zh-TW" altLang="en-US" smtClean="0"/>
              <a:pPr>
                <a:defRPr/>
              </a:pPr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126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73AD4C-7A8B-4504-8B94-F84BC225C0B9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E7A12D7B-1915-4F94-83D5-2EE0F622D74E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6094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F83E3C-726C-46F2-923A-F1226A243C65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9D9EE-DA67-4569-9B1D-236F13DA2360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0425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5FC619-8984-45E3-9C5D-F8305AC3412C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B1A96AB9-2A88-4E70-B499-BD8848781111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6602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BB2DEA-3371-478B-8BE3-9E18EB1F4672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9ADF1E9A-F220-4F8A-8F59-D5CA3A37CEB2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978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549918-E2C1-4785-8315-7C61464AC15D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7F9E5716-3815-4424-9840-E4C5F6AAFC99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540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A10584-83C5-4EC9-BDBA-9923E937900C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58DEA9-AF36-4969-AEFE-CC40C43E441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223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26C01B-665A-46B8-8647-DDB002A2B3B0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89D9D3-1269-4C71-AF46-0C60DE7C9827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2303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3AFBFD-6F0C-4077-99A0-7A28AE5DD0AB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9733CF-3C26-401D-BD7C-A1BC6D8AF9B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0251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9BCD51-8D38-4079-B3F0-16F5AC0F58B5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41A0DE2-F7E8-4D25-9D2B-AAB639C58F78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1935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5658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5885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5971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5017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8038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A21BD9-ACEF-4EBF-9AF7-A6F9DB80A67C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8AB93-451A-4394-8F92-DE4274201E85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45177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483E1E-5C02-4E59-A2D8-594C38ECDD32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92AD6A-DDC3-459A-878B-9DABF677676C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388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254BC9B-648B-4834-BE15-B233FA304457}" type="datetimeFigureOut">
              <a:rPr lang="zh-TW" altLang="en-US" smtClean="0"/>
              <a:pPr>
                <a:defRPr/>
              </a:pPr>
              <a:t>2020/8/3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8D906F54-8553-45D4-9D74-E43CBDA3D01D}" type="slidenum">
              <a:rPr lang="zh-TW" altLang="en-US" smtClean="0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412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  <p:sldLayoutId id="2147483771" r:id="rId13"/>
    <p:sldLayoutId id="2147483772" r:id="rId14"/>
    <p:sldLayoutId id="2147483773" r:id="rId15"/>
    <p:sldLayoutId id="214748377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chool.inservice.edu.tw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/>
          <p:cNvSpPr txBox="1">
            <a:spLocks/>
          </p:cNvSpPr>
          <p:nvPr/>
        </p:nvSpPr>
        <p:spPr>
          <a:xfrm>
            <a:off x="431799" y="1052736"/>
            <a:ext cx="8280400" cy="403860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新埔國中</a:t>
            </a:r>
            <a:r>
              <a:rPr lang="en-US" altLang="zh-TW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107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度第</a:t>
            </a:r>
            <a:r>
              <a:rPr lang="zh-TW" alt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一</a:t>
            </a: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學期</a:t>
            </a:r>
            <a:endParaRPr lang="en-US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2400"/>
              </a:spcBef>
              <a:spcAft>
                <a:spcPts val="3000"/>
              </a:spcAft>
              <a:defRPr/>
            </a:pPr>
            <a:r>
              <a:rPr lang="zh-TW" alt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第一次領召會議</a:t>
            </a:r>
            <a:endParaRPr lang="en-US" altLang="zh-TW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 fontAlgn="auto">
              <a:spcBef>
                <a:spcPts val="2400"/>
              </a:spcBef>
              <a:spcAft>
                <a:spcPts val="3000"/>
              </a:spcAft>
              <a:defRPr/>
            </a:pPr>
            <a:r>
              <a:rPr lang="en-US" altLang="zh-TW" sz="5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107.08.23</a:t>
            </a:r>
            <a:endParaRPr lang="zh-TW" altLang="en-US" sz="5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930" y="188640"/>
            <a:ext cx="864096" cy="864096"/>
          </a:xfrm>
          <a:prstGeom prst="rect">
            <a:avLst/>
          </a:prstGeom>
        </p:spPr>
      </p:pic>
      <p:pic>
        <p:nvPicPr>
          <p:cNvPr id="5" name="圖片 4" descr="D:\教務處雲\主任\104學年度學習共同體成果冊\104-1學習共同體成果冊\學習共同體區級與校內教學演示\校內社會領域公開授課(李鳳儒)\照片\當天照片\DSC0495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6952"/>
            <a:ext cx="2232248" cy="22529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355" y="4437113"/>
            <a:ext cx="2268510" cy="22390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D:\教務處雲\主任\104學年度學習共同體成果冊\104-1學習共同體成果冊\學習共同體區級與校內教學演示\校內數學領域公開授課(蕭銘宏)\數學科議課照片\IMG_228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426794"/>
            <a:ext cx="2512319" cy="23488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263" y="3140968"/>
            <a:ext cx="2520280" cy="24277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18798"/>
            <a:ext cx="6798734" cy="497439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solidFill>
                  <a:srgbClr val="FF0000"/>
                </a:solidFill>
              </a:rPr>
              <a:t>業務報告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76864" y="1556793"/>
            <a:ext cx="7499591" cy="4378340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zh-TW" altLang="zh-TW" sz="4400" b="1" dirty="0"/>
              <a:t>壹、各領域備課時間與</a:t>
            </a:r>
            <a:r>
              <a:rPr lang="zh-TW" altLang="zh-TW" sz="4400" b="1" dirty="0" smtClean="0"/>
              <a:t>流程</a:t>
            </a:r>
            <a:endParaRPr lang="en-US" altLang="zh-TW" sz="4400" b="1" dirty="0" smtClean="0"/>
          </a:p>
          <a:p>
            <a:pPr marL="0" indent="0">
              <a:buNone/>
            </a:pPr>
            <a:r>
              <a:rPr lang="zh-TW" altLang="zh-TW" sz="4400" b="1" dirty="0"/>
              <a:t>貳、轉知事</a:t>
            </a:r>
            <a:r>
              <a:rPr lang="zh-TW" altLang="zh-TW" sz="4400" b="1" dirty="0" smtClean="0"/>
              <a:t>項</a:t>
            </a:r>
            <a:endParaRPr lang="en-US" altLang="zh-TW" sz="4400" b="1" dirty="0" smtClean="0"/>
          </a:p>
          <a:p>
            <a:pPr marL="0" indent="0">
              <a:buNone/>
            </a:pPr>
            <a:r>
              <a:rPr lang="zh-TW" altLang="zh-TW" sz="4400" b="1" dirty="0"/>
              <a:t>參、備課</a:t>
            </a:r>
            <a:r>
              <a:rPr lang="zh-TW" altLang="zh-TW" sz="4400" b="1" dirty="0" smtClean="0"/>
              <a:t>討論主題</a:t>
            </a:r>
            <a:endParaRPr lang="en-US" altLang="zh-TW" sz="4400" b="1" dirty="0"/>
          </a:p>
          <a:p>
            <a:pPr marL="0" indent="0">
              <a:buNone/>
            </a:pPr>
            <a:r>
              <a:rPr lang="zh-TW" altLang="zh-TW" sz="4400" b="1" dirty="0"/>
              <a:t>肆</a:t>
            </a:r>
            <a:r>
              <a:rPr lang="zh-TW" altLang="zh-TW" sz="4400" b="1" dirty="0" smtClean="0"/>
              <a:t>、</a:t>
            </a:r>
            <a:r>
              <a:rPr lang="zh-TW" altLang="en-US" sz="4400" b="1" dirty="0" smtClean="0"/>
              <a:t>煩請</a:t>
            </a:r>
            <a:r>
              <a:rPr lang="zh-TW" altLang="zh-TW" sz="4400" b="1" dirty="0" smtClean="0"/>
              <a:t>必須</a:t>
            </a:r>
            <a:r>
              <a:rPr lang="zh-TW" altLang="zh-TW" sz="4400" b="1" dirty="0"/>
              <a:t>繳回的</a:t>
            </a:r>
            <a:r>
              <a:rPr lang="zh-TW" altLang="zh-TW" sz="4400" b="1" dirty="0" smtClean="0"/>
              <a:t>資料</a:t>
            </a:r>
            <a:endParaRPr lang="zh-TW" altLang="zh-TW" sz="4400" dirty="0"/>
          </a:p>
          <a:p>
            <a:pPr marL="0" indent="0">
              <a:buNone/>
            </a:pPr>
            <a:endParaRPr lang="zh-TW" altLang="zh-TW" sz="4400" dirty="0" smtClean="0"/>
          </a:p>
          <a:p>
            <a:pPr marL="0" indent="0">
              <a:buNone/>
            </a:pPr>
            <a:endParaRPr lang="zh-TW" altLang="zh-TW" dirty="0"/>
          </a:p>
          <a:p>
            <a:pPr marL="0" indent="0">
              <a:buNone/>
            </a:pPr>
            <a:endParaRPr lang="zh-TW" altLang="zh-TW" dirty="0"/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9712" y="275705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7" name="圖片 6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8" name="圖片 7" descr="C:\Users\輔導主任\Desktop\1.jpg"/>
            <p:cNvPicPr/>
            <p:nvPr/>
          </p:nvPicPr>
          <p:blipFill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24885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F4E0D8CF-79F9-484D-863F-89A1A4EFBE4D}" type="slidenum">
              <a:rPr lang="zh-TW" altLang="en-US" smtClean="0"/>
              <a:pPr/>
              <a:t>3</a:t>
            </a:fld>
            <a:endParaRPr lang="zh-TW" altLang="en-US" dirty="0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332602" y="247309"/>
            <a:ext cx="7911806" cy="602741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100000">
                <a:schemeClr val="bg2">
                  <a:lumMod val="90000"/>
                </a:schemeClr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五、</a:t>
            </a:r>
            <a:r>
              <a:rPr lang="en-US" altLang="zh-TW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107</a:t>
            </a:r>
            <a:r>
              <a:rPr lang="zh-TW" altLang="en-US" sz="28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學年度暑假課程準備日時間與流程            </a:t>
            </a:r>
            <a:endParaRPr lang="fr-CA" altLang="zh-TW" sz="28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" name="直線接點 6"/>
          <p:cNvCxnSpPr/>
          <p:nvPr/>
        </p:nvCxnSpPr>
        <p:spPr>
          <a:xfrm flipH="1" flipV="1">
            <a:off x="755577" y="980729"/>
            <a:ext cx="1872207" cy="64807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206" y="850050"/>
            <a:ext cx="6788162" cy="593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3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71600" y="116632"/>
            <a:ext cx="793678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107</a:t>
            </a:r>
            <a:r>
              <a:rPr lang="zh-TW" altLang="en-US" sz="3600" b="1" dirty="0" smtClean="0">
                <a:solidFill>
                  <a:prstClr val="black"/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學年</a:t>
            </a:r>
            <a:r>
              <a:rPr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度備課日各領域會議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開會地點</a:t>
            </a:r>
            <a:endParaRPr kumimoji="0" lang="zh-TW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3216735"/>
              </p:ext>
            </p:extLst>
          </p:nvPr>
        </p:nvGraphicFramePr>
        <p:xfrm>
          <a:off x="971600" y="1196751"/>
          <a:ext cx="7416824" cy="51125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57039">
                  <a:extLst>
                    <a:ext uri="{9D8B030D-6E8A-4147-A177-3AD203B41FA5}">
                      <a16:colId xmlns:a16="http://schemas.microsoft.com/office/drawing/2014/main" val="3400284249"/>
                    </a:ext>
                  </a:extLst>
                </a:gridCol>
                <a:gridCol w="4759785">
                  <a:extLst>
                    <a:ext uri="{9D8B030D-6E8A-4147-A177-3AD203B41FA5}">
                      <a16:colId xmlns:a16="http://schemas.microsoft.com/office/drawing/2014/main" val="3675709845"/>
                    </a:ext>
                  </a:extLst>
                </a:gridCol>
              </a:tblGrid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領域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開會地點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5689306"/>
                  </a:ext>
                </a:extLst>
              </a:tr>
              <a:tr h="6014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國文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懷恩圖書館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1124755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英語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</a:t>
                      </a:r>
                      <a:r>
                        <a:rPr lang="en-US" sz="2000" kern="100">
                          <a:effectLst/>
                        </a:rPr>
                        <a:t>3</a:t>
                      </a:r>
                      <a:r>
                        <a:rPr lang="zh-TW" sz="2000" kern="100">
                          <a:effectLst/>
                        </a:rPr>
                        <a:t>樓電腦教室</a:t>
                      </a:r>
                      <a:r>
                        <a:rPr lang="en-US" sz="2000" kern="100">
                          <a:effectLst/>
                        </a:rPr>
                        <a:t>C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1697135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數學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仁愛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zh-TW" sz="2000">
                          <a:effectLst/>
                        </a:rPr>
                        <a:t>樓社群中心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3491031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自然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</a:t>
                      </a:r>
                      <a:r>
                        <a:rPr lang="en-US" sz="2000" kern="100">
                          <a:effectLst/>
                        </a:rPr>
                        <a:t>3</a:t>
                      </a:r>
                      <a:r>
                        <a:rPr lang="zh-TW" sz="2000" kern="100">
                          <a:effectLst/>
                        </a:rPr>
                        <a:t>樓電腦教室</a:t>
                      </a:r>
                      <a:r>
                        <a:rPr lang="en-US" sz="2000" kern="100">
                          <a:effectLst/>
                        </a:rPr>
                        <a:t>A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58288115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社會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懷恩</a:t>
                      </a:r>
                      <a:r>
                        <a:rPr lang="en-US" sz="2000" kern="100">
                          <a:effectLst/>
                        </a:rPr>
                        <a:t>3</a:t>
                      </a:r>
                      <a:r>
                        <a:rPr lang="zh-TW" sz="2000" kern="100">
                          <a:effectLst/>
                        </a:rPr>
                        <a:t>樓電腦教室</a:t>
                      </a:r>
                      <a:r>
                        <a:rPr lang="en-US" sz="2000" kern="100">
                          <a:effectLst/>
                        </a:rPr>
                        <a:t>B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0791592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健體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忠孝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zh-TW" sz="2000">
                          <a:effectLst/>
                        </a:rPr>
                        <a:t>樓會議室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6172195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綜合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忠孝</a:t>
                      </a:r>
                      <a:r>
                        <a:rPr lang="en-US" sz="2000">
                          <a:effectLst/>
                        </a:rPr>
                        <a:t>2</a:t>
                      </a:r>
                      <a:r>
                        <a:rPr lang="zh-TW" sz="2000">
                          <a:effectLst/>
                        </a:rPr>
                        <a:t>樓綜合教室</a:t>
                      </a:r>
                      <a:r>
                        <a:rPr lang="en-US" sz="2000">
                          <a:effectLst/>
                        </a:rPr>
                        <a:t>(</a:t>
                      </a:r>
                      <a:r>
                        <a:rPr lang="zh-TW" sz="2000">
                          <a:effectLst/>
                        </a:rPr>
                        <a:t>會計室旁</a:t>
                      </a:r>
                      <a:r>
                        <a:rPr lang="en-US" sz="2000">
                          <a:effectLst/>
                        </a:rPr>
                        <a:t>)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99298803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藝文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>
                          <a:effectLst/>
                        </a:rPr>
                        <a:t>懷恩</a:t>
                      </a:r>
                      <a:r>
                        <a:rPr lang="en-US" sz="2000">
                          <a:effectLst/>
                        </a:rPr>
                        <a:t>5</a:t>
                      </a:r>
                      <a:r>
                        <a:rPr lang="zh-TW" sz="2000">
                          <a:effectLst/>
                        </a:rPr>
                        <a:t>樓國畫教室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36205820"/>
                  </a:ext>
                </a:extLst>
              </a:tr>
              <a:tr h="5012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特教</a:t>
                      </a:r>
                      <a:endParaRPr lang="zh-TW" sz="100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和平</a:t>
                      </a:r>
                      <a:r>
                        <a:rPr lang="en-US" sz="2000" kern="100" dirty="0">
                          <a:effectLst/>
                        </a:rPr>
                        <a:t>2</a:t>
                      </a:r>
                      <a:r>
                        <a:rPr lang="zh-TW" sz="2000" kern="100" dirty="0">
                          <a:effectLst/>
                        </a:rPr>
                        <a:t>樓學習中心</a:t>
                      </a:r>
                      <a:r>
                        <a:rPr lang="en-US" sz="2000" kern="100" dirty="0">
                          <a:effectLst/>
                        </a:rPr>
                        <a:t>C</a:t>
                      </a:r>
                      <a:r>
                        <a:rPr lang="zh-TW" sz="2000" kern="100" dirty="0">
                          <a:effectLst/>
                        </a:rPr>
                        <a:t>教室</a:t>
                      </a:r>
                      <a:endParaRPr lang="zh-TW" sz="1000" dirty="0">
                        <a:effectLst/>
                        <a:latin typeface="Calibri" panose="020F0502020204030204" pitchFamily="34" charset="0"/>
                        <a:ea typeface="Arial Unicode MS"/>
                        <a:cs typeface="Arial Unicode M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96837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8439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9" y="624110"/>
            <a:ext cx="7130752" cy="716658"/>
          </a:xfrm>
          <a:solidFill>
            <a:srgbClr val="FFFF00"/>
          </a:solidFill>
        </p:spPr>
        <p:txBody>
          <a:bodyPr>
            <a:noAutofit/>
          </a:bodyPr>
          <a:lstStyle/>
          <a:p>
            <a:pPr lvl="0">
              <a:spcBef>
                <a:spcPts val="1000"/>
              </a:spcBef>
            </a:pPr>
            <a:r>
              <a:rPr lang="zh-TW" altLang="zh-TW" b="1" dirty="0">
                <a:solidFill>
                  <a:srgbClr val="FF0000"/>
                </a:solidFill>
                <a:latin typeface="+mj-ea"/>
                <a:cs typeface="+mn-cs"/>
              </a:rPr>
              <a:t>貳、轉知事</a:t>
            </a:r>
            <a:r>
              <a:rPr lang="zh-TW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項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     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cs typeface="+mn-cs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cs typeface="+mn-cs"/>
              </a:rPr>
              <a:t>                         1</a:t>
            </a:r>
            <a:r>
              <a:rPr lang="en-US" altLang="zh-TW" b="1" dirty="0">
                <a:solidFill>
                  <a:srgbClr val="FF0000"/>
                </a:solidFill>
                <a:latin typeface="+mj-ea"/>
                <a:cs typeface="+mn-cs"/>
              </a:rPr>
              <a:t/>
            </a:r>
            <a:br>
              <a:rPr lang="en-US" altLang="zh-TW" b="1" dirty="0">
                <a:solidFill>
                  <a:srgbClr val="FF0000"/>
                </a:solidFill>
                <a:latin typeface="+mj-ea"/>
                <a:cs typeface="+mn-cs"/>
              </a:rPr>
            </a:br>
            <a:endParaRPr lang="zh-TW" altLang="en-US" sz="2800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6355" y="1340768"/>
            <a:ext cx="8352929" cy="52565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TW" altLang="zh-TW" sz="3900" b="1" kern="100" dirty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zh-TW" sz="2400" b="1" kern="100" dirty="0" smtClean="0"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39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新</a:t>
            </a:r>
            <a:r>
              <a:rPr lang="zh-TW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北市</a:t>
            </a:r>
            <a:r>
              <a:rPr lang="en-US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年度</a:t>
            </a:r>
            <a:r>
              <a:rPr lang="zh-TW" altLang="zh-TW" sz="39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國民</a:t>
            </a:r>
            <a:r>
              <a:rPr lang="zh-TW" altLang="zh-TW" sz="39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中學</a:t>
            </a:r>
            <a:endParaRPr lang="en-US" altLang="zh-TW" sz="3900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  <a:p>
            <a:pPr marL="0" indent="0">
              <a:buNone/>
            </a:pPr>
            <a:r>
              <a: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</a:t>
            </a: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  </a:t>
            </a:r>
            <a:r>
              <a:rPr lang="zh-TW" altLang="zh-TW" sz="30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教學正常化</a:t>
            </a:r>
            <a:r>
              <a:rPr lang="zh-TW" altLang="zh-TW" sz="3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集中視導綜合意見</a:t>
            </a:r>
            <a:endParaRPr lang="en-US" altLang="zh-TW" sz="3000" b="1" dirty="0"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  <a:p>
            <a:pPr marL="0" indent="0">
              <a:buNone/>
            </a:pPr>
            <a:r>
              <a:rPr lang="zh-TW" altLang="en-US" sz="3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3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</a:t>
            </a:r>
            <a:r>
              <a:rPr lang="zh-TW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規劃與</a:t>
            </a:r>
            <a:r>
              <a:rPr lang="zh-TW" altLang="zh-TW" sz="3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</a:t>
            </a:r>
            <a:r>
              <a:rPr lang="zh-TW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正常化</a:t>
            </a: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</a:p>
          <a:p>
            <a:pPr marL="0" indent="0">
              <a:buNone/>
            </a:pPr>
            <a:r>
              <a:rPr lang="en-US" altLang="zh-TW" sz="3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en-US" sz="3000" b="1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思考如何</a:t>
            </a:r>
            <a:r>
              <a:rPr lang="zh-TW" altLang="zh-TW" sz="3000" b="1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</a:t>
            </a:r>
            <a:r>
              <a:rPr lang="zh-TW" altLang="en-US" sz="3000" b="1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</a:t>
            </a:r>
            <a:r>
              <a:rPr lang="zh-TW" altLang="zh-TW" sz="3000" b="1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zh-TW" sz="3000" b="1" u="sng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特色課</a:t>
            </a:r>
            <a:r>
              <a:rPr lang="zh-TW" altLang="en-US" sz="3000" b="1" u="sng" kern="100" dirty="0" smtClean="0">
                <a:solidFill>
                  <a:srgbClr val="660066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</a:t>
            </a:r>
            <a:endParaRPr lang="en-US" altLang="zh-TW" sz="30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教學活動正常化</a:t>
            </a: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</a:p>
          <a:p>
            <a:pPr marL="0" indent="0">
              <a:buNone/>
            </a:pPr>
            <a:r>
              <a:rPr lang="en-US" altLang="zh-TW" sz="3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zh-TW" sz="3000" dirty="0" smtClean="0">
                <a:solidFill>
                  <a:srgbClr val="660066"/>
                </a:solidFill>
              </a:rPr>
              <a:t>部份彈性課程仍為領域課程延伸</a:t>
            </a:r>
            <a:endParaRPr lang="en-US" altLang="zh-TW" sz="3000" dirty="0" smtClean="0">
              <a:solidFill>
                <a:srgbClr val="660066"/>
              </a:solidFill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en-US" altLang="zh-TW" sz="30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3</a:t>
            </a:r>
            <a:r>
              <a:rPr lang="en-US" altLang="zh-TW" sz="30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3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評量正常化</a:t>
            </a:r>
            <a:r>
              <a:rPr lang="en-US" altLang="zh-TW" sz="3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zh-TW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增加學科的</a:t>
            </a:r>
            <a:r>
              <a:rPr lang="zh-TW" altLang="zh-TW" sz="3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多元評量</a:t>
            </a:r>
            <a:endParaRPr lang="en-US" altLang="zh-TW" sz="3000" b="1" kern="1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zh-TW" altLang="en-US" sz="30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   ★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審題機制</a:t>
            </a:r>
            <a:r>
              <a:rPr lang="en-US" altLang="zh-TW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: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除按各領域機制</a:t>
            </a:r>
            <a:r>
              <a:rPr lang="zh-TW" altLang="en-US" sz="3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審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題</a:t>
            </a:r>
            <a:r>
              <a:rPr lang="zh-TW" altLang="en-US" sz="30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外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，</a:t>
            </a:r>
            <a:r>
              <a:rPr lang="zh-TW" altLang="en-US" sz="3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教務處</a:t>
            </a:r>
            <a:r>
              <a:rPr lang="zh-TW" altLang="en-US" sz="30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亦</a:t>
            </a:r>
            <a:r>
              <a:rPr lang="zh-TW" altLang="en-US" sz="30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會同</a:t>
            </a:r>
            <a:endParaRPr lang="en-US" altLang="zh-TW" sz="3000" b="1" kern="100" dirty="0" smtClean="0"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en-US" altLang="zh-TW" sz="30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</a:t>
            </a:r>
            <a:r>
              <a:rPr lang="en-US" altLang="zh-TW" sz="30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    </a:t>
            </a:r>
            <a:r>
              <a:rPr lang="zh-TW" altLang="en-US" sz="30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步</a:t>
            </a:r>
            <a:r>
              <a:rPr lang="zh-TW" altLang="en-US" sz="30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審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題。</a:t>
            </a:r>
            <a:endParaRPr lang="en-US" altLang="zh-TW" sz="3000" b="1" kern="1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en-US" altLang="zh-TW" sz="3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</a:t>
            </a:r>
            <a:r>
              <a:rPr lang="en-US" altLang="zh-TW" sz="30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  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★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檢核表</a:t>
            </a:r>
            <a:r>
              <a:rPr lang="en-US" altLang="zh-TW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:</a:t>
            </a:r>
            <a:r>
              <a:rPr lang="zh-TW" altLang="en-US" sz="3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教務處</a:t>
            </a:r>
            <a:r>
              <a:rPr lang="zh-TW" altLang="en-US" sz="30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會放置</a:t>
            </a:r>
            <a:r>
              <a:rPr lang="zh-TW" altLang="en-US" sz="3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檢核表</a:t>
            </a:r>
            <a:r>
              <a:rPr lang="zh-TW" altLang="en-US" sz="3000" b="1" kern="1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，</a:t>
            </a:r>
            <a:r>
              <a:rPr lang="zh-TW" alt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作為</a:t>
            </a:r>
            <a:r>
              <a:rPr lang="zh-TW" altLang="en-US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領域出題審</a:t>
            </a:r>
            <a:r>
              <a:rPr lang="zh-TW" alt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題</a:t>
            </a:r>
            <a:endParaRPr lang="en-US" altLang="zh-TW" sz="3000" b="1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 Unicode MS" panose="020B0604020202020204" pitchFamily="34" charset="-120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en-US" altLang="zh-TW" sz="30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</a:t>
            </a:r>
            <a:r>
              <a:rPr lang="en-US" altLang="zh-TW" sz="3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     </a:t>
            </a:r>
            <a:r>
              <a:rPr lang="zh-TW" altLang="en-US" sz="30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依據</a:t>
            </a:r>
            <a:r>
              <a:rPr lang="zh-TW" alt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 Unicode MS" panose="020B0604020202020204" pitchFamily="34" charset="-120"/>
              </a:rPr>
              <a:t>。</a:t>
            </a:r>
            <a:endParaRPr lang="en-US" altLang="zh-TW" sz="2400" dirty="0" smtClean="0">
              <a:solidFill>
                <a:srgbClr val="660066"/>
              </a:solidFill>
            </a:endParaRPr>
          </a:p>
          <a:p>
            <a:pPr marL="0" indent="0">
              <a:buNone/>
            </a:pPr>
            <a:endParaRPr lang="en-US" altLang="zh-TW" sz="2400" dirty="0" smtClean="0">
              <a:solidFill>
                <a:srgbClr val="660066"/>
              </a:solidFill>
            </a:endParaRPr>
          </a:p>
          <a:p>
            <a:pPr marL="0" indent="0">
              <a:buNone/>
            </a:pPr>
            <a:endParaRPr lang="en-US" altLang="zh-TW" sz="2400" b="1" kern="100" dirty="0" smtClean="0">
              <a:solidFill>
                <a:srgbClr val="660066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2600" b="1" kern="100" dirty="0" smtClean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zh-TW" altLang="zh-TW" sz="10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just"/>
            <a:endParaRPr lang="zh-TW" altLang="zh-TW" sz="11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algn="just"/>
            <a:endParaRPr lang="zh-TW" altLang="zh-TW" sz="14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en-US" altLang="zh-TW" b="1" kern="100" dirty="0" smtClean="0"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sz="16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88882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7058745" cy="572642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     </a:t>
            </a:r>
            <a: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zh-TW" sz="4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4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公開授課</a:t>
            </a:r>
            <a:r>
              <a:rPr lang="en-US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7664" y="1844824"/>
            <a:ext cx="7992888" cy="4608512"/>
          </a:xfrm>
        </p:spPr>
        <p:txBody>
          <a:bodyPr>
            <a:normAutofit/>
          </a:bodyPr>
          <a:lstStyle/>
          <a:p>
            <a:r>
              <a:rPr lang="en-US" altLang="zh-TW" sz="2800" kern="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1.</a:t>
            </a:r>
            <a:r>
              <a:rPr lang="zh-TW" altLang="zh-TW" sz="3000" dirty="0"/>
              <a:t>依函文本市所屬各級學校每學年度應</a:t>
            </a:r>
            <a:r>
              <a:rPr lang="zh-TW" altLang="zh-TW" sz="3000" b="1" dirty="0">
                <a:solidFill>
                  <a:srgbClr val="660066"/>
                </a:solidFill>
              </a:rPr>
              <a:t>至少辦理</a:t>
            </a:r>
            <a:r>
              <a:rPr lang="en-US" altLang="zh-TW" sz="3000" b="1" dirty="0">
                <a:solidFill>
                  <a:srgbClr val="660066"/>
                </a:solidFill>
              </a:rPr>
              <a:t>1</a:t>
            </a:r>
            <a:r>
              <a:rPr lang="zh-TW" altLang="zh-TW" sz="3000" b="1" dirty="0">
                <a:solidFill>
                  <a:srgbClr val="660066"/>
                </a:solidFill>
              </a:rPr>
              <a:t>場</a:t>
            </a:r>
            <a:r>
              <a:rPr lang="zh-TW" altLang="zh-TW" sz="3000" dirty="0"/>
              <a:t>區級以上公開授課研討會</a:t>
            </a:r>
            <a:r>
              <a:rPr lang="en-US" altLang="zh-TW" sz="3000" dirty="0"/>
              <a:t>(</a:t>
            </a:r>
            <a:r>
              <a:rPr lang="zh-TW" altLang="zh-TW" sz="3000" dirty="0"/>
              <a:t>需校內</a:t>
            </a:r>
            <a:r>
              <a:rPr lang="en-US" altLang="zh-TW" sz="3000" dirty="0"/>
              <a:t>10</a:t>
            </a:r>
            <a:r>
              <a:rPr lang="zh-TW" altLang="zh-TW" sz="3000" dirty="0"/>
              <a:t>人，校外</a:t>
            </a:r>
            <a:r>
              <a:rPr lang="en-US" altLang="zh-TW" sz="3000" dirty="0"/>
              <a:t>6</a:t>
            </a:r>
            <a:r>
              <a:rPr lang="zh-TW" altLang="zh-TW" sz="3000" dirty="0"/>
              <a:t>人參與，嘉獎</a:t>
            </a:r>
            <a:r>
              <a:rPr lang="en-US" altLang="zh-TW" sz="3000" dirty="0"/>
              <a:t>2</a:t>
            </a:r>
            <a:r>
              <a:rPr lang="zh-TW" altLang="zh-TW" sz="3000" dirty="0"/>
              <a:t>支</a:t>
            </a:r>
            <a:r>
              <a:rPr lang="en-US" altLang="zh-TW" sz="3000" dirty="0" smtClean="0"/>
              <a:t>)—</a:t>
            </a:r>
            <a:r>
              <a:rPr lang="zh-TW" altLang="en-US" sz="3000" dirty="0" smtClean="0">
                <a:solidFill>
                  <a:srgbClr val="FF0000"/>
                </a:solidFill>
              </a:rPr>
              <a:t>本學年度為健體領域</a:t>
            </a:r>
            <a:endParaRPr lang="en-US" altLang="zh-TW" sz="3000" dirty="0"/>
          </a:p>
          <a:p>
            <a:r>
              <a:rPr lang="zh-TW" altLang="zh-TW" sz="3000" dirty="0" smtClean="0"/>
              <a:t>需</a:t>
            </a:r>
            <a:r>
              <a:rPr lang="en-US" altLang="zh-TW" sz="3000" b="1" dirty="0">
                <a:solidFill>
                  <a:srgbClr val="660066"/>
                </a:solidFill>
              </a:rPr>
              <a:t>75%</a:t>
            </a:r>
            <a:r>
              <a:rPr lang="zh-TW" altLang="zh-TW" sz="3000" dirty="0"/>
              <a:t>以上的教師辦理校內公開授課</a:t>
            </a:r>
            <a:r>
              <a:rPr lang="en-US" altLang="zh-TW" sz="3000" dirty="0"/>
              <a:t>(</a:t>
            </a:r>
            <a:r>
              <a:rPr lang="zh-TW" altLang="zh-TW" sz="3000" dirty="0"/>
              <a:t>有</a:t>
            </a:r>
            <a:r>
              <a:rPr lang="en-US" altLang="zh-TW" sz="3000" dirty="0"/>
              <a:t>1</a:t>
            </a:r>
            <a:r>
              <a:rPr lang="zh-TW" altLang="zh-TW" sz="3000" dirty="0"/>
              <a:t>人觀課，嘉獎一支</a:t>
            </a:r>
            <a:r>
              <a:rPr lang="en-US" altLang="zh-TW" sz="3000" dirty="0"/>
              <a:t>)</a:t>
            </a:r>
            <a:r>
              <a:rPr lang="zh-TW" altLang="zh-TW" sz="3000" dirty="0" smtClean="0"/>
              <a:t>。</a:t>
            </a:r>
            <a:endParaRPr lang="en-US" altLang="zh-TW" sz="3000" dirty="0" smtClean="0"/>
          </a:p>
          <a:p>
            <a:r>
              <a:rPr lang="zh-TW" altLang="en-US" sz="3000" dirty="0" smtClean="0"/>
              <a:t>請完成本學期各領域公開授課日程表</a:t>
            </a:r>
            <a:r>
              <a:rPr lang="en-US" altLang="zh-TW" sz="3000" dirty="0" smtClean="0"/>
              <a:t>(</a:t>
            </a:r>
            <a:r>
              <a:rPr lang="zh-TW" altLang="en-US" sz="3000" dirty="0" smtClean="0"/>
              <a:t>附件五</a:t>
            </a:r>
            <a:r>
              <a:rPr lang="en-US" altLang="zh-TW" sz="3000" dirty="0" smtClean="0"/>
              <a:t>),</a:t>
            </a:r>
            <a:r>
              <a:rPr lang="en-US" altLang="zh-TW" sz="3000" dirty="0" smtClean="0">
                <a:solidFill>
                  <a:srgbClr val="FF0000"/>
                </a:solidFill>
              </a:rPr>
              <a:t>9/14</a:t>
            </a:r>
            <a:r>
              <a:rPr lang="zh-TW" altLang="en-US" sz="3000" dirty="0" smtClean="0">
                <a:solidFill>
                  <a:srgbClr val="FF0000"/>
                </a:solidFill>
              </a:rPr>
              <a:t>日</a:t>
            </a:r>
            <a:r>
              <a:rPr lang="en-US" altLang="zh-TW" sz="3000" dirty="0" smtClean="0">
                <a:solidFill>
                  <a:srgbClr val="FF0000"/>
                </a:solidFill>
              </a:rPr>
              <a:t>(</a:t>
            </a:r>
            <a:r>
              <a:rPr lang="zh-TW" altLang="en-US" sz="3000" dirty="0" smtClean="0">
                <a:solidFill>
                  <a:srgbClr val="FF0000"/>
                </a:solidFill>
              </a:rPr>
              <a:t>五</a:t>
            </a:r>
            <a:r>
              <a:rPr lang="en-US" altLang="zh-TW" sz="3000" dirty="0" smtClean="0">
                <a:solidFill>
                  <a:srgbClr val="FF0000"/>
                </a:solidFill>
              </a:rPr>
              <a:t>)</a:t>
            </a:r>
            <a:r>
              <a:rPr lang="zh-TW" altLang="en-US" sz="3000" dirty="0" smtClean="0">
                <a:solidFill>
                  <a:srgbClr val="FF0000"/>
                </a:solidFill>
              </a:rPr>
              <a:t>前繳交電子檔</a:t>
            </a:r>
            <a:r>
              <a:rPr lang="zh-TW" altLang="en-US" sz="3000" dirty="0" smtClean="0"/>
              <a:t>。</a:t>
            </a:r>
            <a:endParaRPr lang="en-US" altLang="zh-TW" sz="3000" dirty="0" smtClean="0"/>
          </a:p>
          <a:p>
            <a:pPr marL="0" indent="0">
              <a:buNone/>
            </a:pPr>
            <a:endParaRPr lang="zh-TW" altLang="zh-TW" sz="2800" kern="100" dirty="0">
              <a:solidFill>
                <a:srgbClr val="7030A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970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1" y="624110"/>
            <a:ext cx="7202760" cy="71665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zh-TW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sz="4000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sz="40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</a:t>
            </a:r>
            <a:r>
              <a:rPr lang="zh-TW" altLang="en-US" sz="40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4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556793"/>
            <a:ext cx="7706817" cy="1728192"/>
          </a:xfrm>
        </p:spPr>
        <p:txBody>
          <a:bodyPr>
            <a:normAutofit lnSpcReduction="10000"/>
          </a:bodyPr>
          <a:lstStyle/>
          <a:p>
            <a:pPr marL="0" lvl="0" indent="327025" defTabSz="914400"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zh-TW" alt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</a:t>
            </a:r>
            <a:r>
              <a:rPr lang="en-US" altLang="zh-TW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1" lang="zh-TW" altLang="zh-TW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本</a:t>
            </a:r>
            <a:r>
              <a:rPr kumimoji="1" lang="zh-TW" altLang="zh-TW" sz="3600" b="1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校</a:t>
            </a:r>
            <a:r>
              <a:rPr kumimoji="1" lang="zh-TW" altLang="zh-TW" sz="3600" b="1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區級公開授課序號：</a:t>
            </a:r>
            <a:endParaRPr kumimoji="1" lang="zh-TW" altLang="zh-TW" sz="3600" b="1" dirty="0">
              <a:solidFill>
                <a:prstClr val="black"/>
              </a:solidFill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lvl="0" indent="427038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kumimoji="1" lang="zh-TW" altLang="en-US" sz="3600" dirty="0">
                <a:solidFill>
                  <a:prstClr val="black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  </a:t>
            </a:r>
            <a:r>
              <a:rPr kumimoji="1" lang="zh-TW" altLang="en-US" sz="3600" dirty="0" smtClean="0">
                <a:solidFill>
                  <a:prstClr val="black"/>
                </a:solidFill>
                <a:latin typeface="Calibri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zh-TW" altLang="en-US" sz="3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各領域依</a:t>
            </a:r>
            <a:r>
              <a:rPr kumimoji="1" lang="zh-TW" altLang="en-US" sz="36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現行公文規定排序</a:t>
            </a:r>
            <a:r>
              <a:rPr kumimoji="1" lang="zh-TW" altLang="en-US" sz="3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公</a:t>
            </a:r>
            <a:endParaRPr kumimoji="1" lang="en-US" altLang="zh-TW" sz="3600" dirty="0" smtClean="0">
              <a:solidFill>
                <a:prstClr val="black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lvl="0" indent="427038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kumimoji="1" lang="zh-TW" altLang="en-US" sz="36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zh-TW" altLang="en-US" sz="3600" dirty="0" smtClean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開</a:t>
            </a:r>
            <a:r>
              <a:rPr kumimoji="1" lang="zh-TW" altLang="en-US" sz="3600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授課實施學年度</a:t>
            </a:r>
            <a:endParaRPr kumimoji="1" lang="zh-TW" altLang="en-US" sz="3600" dirty="0">
              <a:solidFill>
                <a:prstClr val="black"/>
              </a:solidFill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294144"/>
              </p:ext>
            </p:extLst>
          </p:nvPr>
        </p:nvGraphicFramePr>
        <p:xfrm>
          <a:off x="467541" y="3501010"/>
          <a:ext cx="8496946" cy="2088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49094">
                  <a:extLst>
                    <a:ext uri="{9D8B030D-6E8A-4147-A177-3AD203B41FA5}">
                      <a16:colId xmlns:a16="http://schemas.microsoft.com/office/drawing/2014/main" val="3795402493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703260921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686852388"/>
                    </a:ext>
                  </a:extLst>
                </a:gridCol>
                <a:gridCol w="849094">
                  <a:extLst>
                    <a:ext uri="{9D8B030D-6E8A-4147-A177-3AD203B41FA5}">
                      <a16:colId xmlns:a16="http://schemas.microsoft.com/office/drawing/2014/main" val="3843310940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3152124755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2057774386"/>
                    </a:ext>
                  </a:extLst>
                </a:gridCol>
                <a:gridCol w="849094">
                  <a:extLst>
                    <a:ext uri="{9D8B030D-6E8A-4147-A177-3AD203B41FA5}">
                      <a16:colId xmlns:a16="http://schemas.microsoft.com/office/drawing/2014/main" val="1796256522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899856404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1086200090"/>
                    </a:ext>
                  </a:extLst>
                </a:gridCol>
                <a:gridCol w="849952">
                  <a:extLst>
                    <a:ext uri="{9D8B030D-6E8A-4147-A177-3AD203B41FA5}">
                      <a16:colId xmlns:a16="http://schemas.microsoft.com/office/drawing/2014/main" val="528433129"/>
                    </a:ext>
                  </a:extLst>
                </a:gridCol>
              </a:tblGrid>
              <a:tr h="4176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序號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2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3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4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6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7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8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9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2077746"/>
                  </a:ext>
                </a:extLst>
              </a:tr>
              <a:tr h="835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學年度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104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105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106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107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108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109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110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111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112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0319655"/>
                  </a:ext>
                </a:extLst>
              </a:tr>
              <a:tr h="835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領域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國文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</a:rPr>
                        <a:t>藝文</a:t>
                      </a:r>
                      <a:endParaRPr lang="zh-TW" sz="20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綜合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健體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數學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社會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自然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英語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</a:rPr>
                        <a:t>特教</a:t>
                      </a:r>
                      <a:endParaRPr lang="zh-TW" sz="20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32981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785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2956" y="620688"/>
            <a:ext cx="7202760" cy="72008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5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556792"/>
            <a:ext cx="7735508" cy="4642462"/>
          </a:xfrm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zh-TW" altLang="zh-TW" sz="39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四、</a:t>
            </a:r>
            <a:r>
              <a:rPr lang="zh-TW" altLang="zh-TW" sz="39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上網</a:t>
            </a:r>
            <a:r>
              <a:rPr lang="zh-TW" altLang="zh-TW" sz="39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填寫</a:t>
            </a:r>
            <a:endParaRPr lang="en-US" altLang="zh-TW" sz="3900" b="1" kern="100" dirty="0" smtClean="0">
              <a:solidFill>
                <a:schemeClr val="tx1"/>
              </a:solidFill>
              <a:latin typeface="Calibri"/>
              <a:ea typeface="標楷體"/>
              <a:cs typeface="Times New Roman"/>
            </a:endParaRPr>
          </a:p>
          <a:p>
            <a:pPr indent="0" algn="just">
              <a:buNone/>
            </a:pPr>
            <a:r>
              <a:rPr lang="zh-TW" altLang="en-US" sz="39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9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       </a:t>
            </a:r>
            <a:r>
              <a:rPr lang="zh-TW" altLang="zh-TW" sz="39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「</a:t>
            </a:r>
            <a:r>
              <a:rPr lang="zh-TW" altLang="zh-TW" sz="39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教師個人學習需求</a:t>
            </a:r>
            <a:r>
              <a:rPr lang="zh-TW" altLang="zh-TW" sz="39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規劃</a:t>
            </a:r>
            <a:r>
              <a:rPr lang="zh-TW" altLang="zh-TW" sz="39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」</a:t>
            </a:r>
            <a:endParaRPr lang="zh-TW" altLang="zh-TW" sz="3900" kern="100" dirty="0">
              <a:solidFill>
                <a:schemeClr val="tx1"/>
              </a:solidFill>
              <a:latin typeface="Calibri"/>
              <a:ea typeface="新細明體"/>
              <a:cs typeface="Times New Roman"/>
            </a:endParaRPr>
          </a:p>
          <a:p>
            <a:pPr indent="327660"/>
            <a:r>
              <a:rPr lang="en-US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依據</a:t>
            </a:r>
            <a:r>
              <a:rPr lang="zh-TW" altLang="en-US" sz="3000" dirty="0"/>
              <a:t>第</a:t>
            </a:r>
            <a:r>
              <a:rPr lang="en-US" altLang="zh-TW" sz="3000" dirty="0" smtClean="0"/>
              <a:t>1071006393</a:t>
            </a:r>
            <a:r>
              <a:rPr lang="zh-TW" altLang="zh-TW" sz="3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號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文辦理</a:t>
            </a:r>
            <a:endParaRPr lang="zh-TW" altLang="zh-TW" sz="3600" kern="100" dirty="0" smtClean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327660"/>
            <a:r>
              <a:rPr lang="en-US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請老師務必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於</a:t>
            </a:r>
            <a:r>
              <a:rPr lang="en-US" altLang="zh-TW" sz="3600" dirty="0">
                <a:solidFill>
                  <a:srgbClr val="FF0000"/>
                </a:solidFill>
              </a:rPr>
              <a:t>107</a:t>
            </a:r>
            <a:r>
              <a:rPr lang="zh-TW" altLang="zh-TW" sz="3600" dirty="0">
                <a:solidFill>
                  <a:srgbClr val="FF0000"/>
                </a:solidFill>
              </a:rPr>
              <a:t>年</a:t>
            </a:r>
            <a:r>
              <a:rPr lang="en-US" altLang="zh-TW" sz="3600" dirty="0">
                <a:solidFill>
                  <a:srgbClr val="FF0000"/>
                </a:solidFill>
              </a:rPr>
              <a:t>9</a:t>
            </a:r>
            <a:r>
              <a:rPr lang="zh-TW" altLang="zh-TW" sz="3600" dirty="0">
                <a:solidFill>
                  <a:srgbClr val="FF0000"/>
                </a:solidFill>
              </a:rPr>
              <a:t>月</a:t>
            </a:r>
            <a:r>
              <a:rPr lang="en-US" altLang="zh-TW" sz="3600" dirty="0">
                <a:solidFill>
                  <a:srgbClr val="FF0000"/>
                </a:solidFill>
              </a:rPr>
              <a:t>7</a:t>
            </a:r>
            <a:r>
              <a:rPr lang="zh-TW" altLang="zh-TW" sz="3600" dirty="0">
                <a:solidFill>
                  <a:srgbClr val="FF0000"/>
                </a:solidFill>
              </a:rPr>
              <a:t>日</a:t>
            </a:r>
            <a:r>
              <a:rPr lang="en-US" altLang="zh-TW" sz="3600" dirty="0">
                <a:solidFill>
                  <a:srgbClr val="FF0000"/>
                </a:solidFill>
              </a:rPr>
              <a:t>~14</a:t>
            </a:r>
            <a:r>
              <a:rPr lang="zh-TW" altLang="zh-TW" sz="3600" dirty="0">
                <a:solidFill>
                  <a:srgbClr val="FF0000"/>
                </a:solidFill>
              </a:rPr>
              <a:t>日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進入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「教師自我專業進修規劃服務</a:t>
            </a:r>
            <a:r>
              <a:rPr lang="zh-TW" altLang="zh-TW" sz="36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網</a:t>
            </a:r>
            <a:r>
              <a:rPr lang="en-US" altLang="zh-TW" sz="3600" b="1" kern="100" dirty="0" smtClean="0"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(</a:t>
            </a:r>
            <a:r>
              <a:rPr lang="en-US" altLang="zh-TW" sz="3600" b="1" u="sng" kern="100" dirty="0">
                <a:solidFill>
                  <a:srgbClr val="0563C1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  <a:hlinkClick r:id="rId3"/>
              </a:rPr>
              <a:t>http://school.inservice.edu.tw</a:t>
            </a:r>
            <a:r>
              <a:rPr lang="en-US" altLang="zh-TW" sz="3600" b="1" kern="100" dirty="0"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)</a:t>
            </a:r>
            <a:r>
              <a:rPr lang="zh-TW" altLang="zh-TW" sz="36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填寫「教師個人學習需求規劃」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2800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68" y="5517232"/>
            <a:ext cx="1150288" cy="115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4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624110"/>
            <a:ext cx="7488831" cy="71665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6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84784"/>
            <a:ext cx="7658397" cy="4426438"/>
          </a:xfrm>
        </p:spPr>
        <p:txBody>
          <a:bodyPr>
            <a:normAutofit fontScale="77500" lnSpcReduction="20000"/>
          </a:bodyPr>
          <a:lstStyle/>
          <a:p>
            <a:pPr indent="0" algn="just">
              <a:buNone/>
            </a:pPr>
            <a:r>
              <a:rPr lang="zh-TW" altLang="zh-TW" sz="4600" b="1" kern="100" dirty="0" smtClean="0">
                <a:latin typeface="Calibri"/>
                <a:ea typeface="標楷體"/>
                <a:cs typeface="Times New Roman"/>
              </a:rPr>
              <a:t>五、</a:t>
            </a:r>
            <a:r>
              <a:rPr lang="zh-TW" altLang="zh-TW" sz="46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第</a:t>
            </a:r>
            <a:r>
              <a:rPr lang="en-US" altLang="zh-TW" sz="46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8</a:t>
            </a:r>
            <a:r>
              <a:rPr lang="zh-TW" altLang="zh-TW" sz="46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節輔導開課與師資</a:t>
            </a:r>
            <a:r>
              <a:rPr lang="zh-TW" altLang="zh-TW" sz="46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確認</a:t>
            </a:r>
            <a:endParaRPr lang="en-US" altLang="zh-TW" sz="4600" b="1" kern="100" dirty="0" smtClean="0">
              <a:solidFill>
                <a:schemeClr val="tx1"/>
              </a:solidFill>
              <a:latin typeface="Calibri"/>
              <a:ea typeface="標楷體"/>
              <a:cs typeface="Times New Roman"/>
            </a:endParaRPr>
          </a:p>
          <a:p>
            <a:pPr indent="0" algn="just">
              <a:buNone/>
            </a:pPr>
            <a:endParaRPr lang="zh-TW" altLang="zh-TW" sz="4600" kern="100" dirty="0">
              <a:solidFill>
                <a:srgbClr val="660066"/>
              </a:solidFill>
              <a:latin typeface="Calibri"/>
              <a:ea typeface="新細明體"/>
              <a:cs typeface="Times New Roman"/>
            </a:endParaRPr>
          </a:p>
          <a:p>
            <a:pPr indent="327660"/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本學期第</a:t>
            </a:r>
            <a:r>
              <a:rPr lang="en-US" altLang="zh-TW" sz="3600" kern="100" dirty="0">
                <a:latin typeface="Times New Roman" panose="02020603050405020304" pitchFamily="18" charset="0"/>
                <a:ea typeface="華康楷書體 Std W9"/>
                <a:cs typeface="Times New Roman" panose="02020603050405020304" pitchFamily="18" charset="0"/>
              </a:rPr>
              <a:t>8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節輔導課上課日期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自</a:t>
            </a:r>
            <a:endParaRPr lang="en-US" altLang="zh-TW" sz="3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en-US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107/9/10(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星期一</a:t>
            </a:r>
            <a:r>
              <a:rPr lang="en-US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至</a:t>
            </a:r>
            <a:r>
              <a:rPr lang="en-US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107/1/8(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星期</a:t>
            </a:r>
            <a:r>
              <a:rPr lang="zh-TW" altLang="en-US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</a:t>
            </a:r>
            <a:r>
              <a:rPr lang="en-US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</a:p>
          <a:p>
            <a:pPr indent="0">
              <a:buNone/>
            </a:pPr>
            <a:r>
              <a:rPr lang="zh-TW" altLang="en-US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止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，共計</a:t>
            </a:r>
            <a:r>
              <a:rPr lang="en-US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18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週。</a:t>
            </a:r>
            <a:endParaRPr lang="zh-TW" altLang="zh-TW" sz="3600" kern="100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455930" indent="-129540" algn="just"/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2.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請各班導師協助第</a:t>
            </a:r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8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節開課及師資確認。</a:t>
            </a:r>
            <a:endParaRPr lang="zh-TW" altLang="zh-TW" sz="3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454025" indent="-133985" algn="just"/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為了校園生活秩序管理，本學期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輔導</a:t>
            </a:r>
            <a:endParaRPr lang="en-US" altLang="zh-TW" sz="3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20040" indent="0" algn="just">
              <a:buNone/>
            </a:pPr>
            <a:r>
              <a:rPr lang="zh-TW" altLang="en-US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一律開設</a:t>
            </a:r>
            <a:r>
              <a:rPr lang="en-US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天</a:t>
            </a:r>
            <a:r>
              <a:rPr lang="zh-TW" altLang="zh-TW" sz="3600" kern="100" dirty="0">
                <a:latin typeface="Calibri"/>
                <a:ea typeface="標楷體"/>
                <a:cs typeface="Times New Roman"/>
              </a:rPr>
              <a:t>，請各班導師協助</a:t>
            </a:r>
            <a:r>
              <a:rPr lang="zh-TW" altLang="zh-TW" sz="3600" kern="100" dirty="0" smtClean="0">
                <a:latin typeface="Calibri"/>
                <a:ea typeface="標楷體"/>
                <a:cs typeface="Times New Roman"/>
              </a:rPr>
              <a:t>配合</a:t>
            </a:r>
            <a:r>
              <a:rPr lang="en-US" altLang="zh-TW" sz="3600" kern="100" dirty="0" smtClean="0">
                <a:latin typeface="Calibri"/>
                <a:ea typeface="標楷體"/>
                <a:cs typeface="Times New Roman"/>
              </a:rPr>
              <a:t>9/3</a:t>
            </a:r>
          </a:p>
          <a:p>
            <a:pPr marL="320040" indent="0" algn="just">
              <a:buNone/>
            </a:pPr>
            <a:r>
              <a:rPr lang="zh-TW" altLang="en-US" sz="3600" kern="100" dirty="0"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600" kern="100" dirty="0" smtClean="0">
                <a:latin typeface="Calibri"/>
                <a:ea typeface="標楷體"/>
                <a:cs typeface="Times New Roman"/>
              </a:rPr>
              <a:t>      繳回開課表</a:t>
            </a:r>
            <a:r>
              <a:rPr lang="zh-TW" altLang="zh-TW" sz="3600" kern="100" dirty="0" smtClean="0">
                <a:latin typeface="Calibri"/>
                <a:ea typeface="標楷體"/>
                <a:cs typeface="Times New Roman"/>
              </a:rPr>
              <a:t>。</a:t>
            </a:r>
            <a:endParaRPr lang="zh-TW" altLang="zh-TW" sz="36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740730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346776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7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87625" y="1196752"/>
            <a:ext cx="7956375" cy="4968552"/>
          </a:xfrm>
        </p:spPr>
        <p:txBody>
          <a:bodyPr>
            <a:normAutofit fontScale="77500" lnSpcReduction="20000"/>
          </a:bodyPr>
          <a:lstStyle/>
          <a:p>
            <a:pPr marL="1270" indent="101600" algn="just"/>
            <a:r>
              <a:rPr lang="zh-TW" altLang="zh-TW" sz="4600" b="1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六、複習</a:t>
            </a:r>
            <a:r>
              <a:rPr lang="zh-TW" altLang="zh-TW" sz="46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考</a:t>
            </a:r>
            <a:r>
              <a:rPr lang="en-US" altLang="zh-TW" sz="46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&amp;</a:t>
            </a:r>
            <a:r>
              <a:rPr lang="zh-TW" altLang="en-US" sz="46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學期總補考</a:t>
            </a:r>
            <a:endParaRPr lang="zh-TW" altLang="zh-TW" sz="4600" kern="100" dirty="0">
              <a:solidFill>
                <a:schemeClr val="tx1"/>
              </a:solidFill>
              <a:latin typeface="Calibri"/>
              <a:ea typeface="新細明體"/>
              <a:cs typeface="Times New Roman"/>
            </a:endParaRPr>
          </a:p>
          <a:p>
            <a:pPr marL="312420" indent="0" algn="just">
              <a:buNone/>
            </a:pP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zh-TW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及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週二</a:t>
            </a:r>
            <a:r>
              <a:rPr lang="en-US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~</a:t>
            </a:r>
            <a:r>
              <a:rPr lang="zh-TW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三</a:t>
            </a:r>
            <a:r>
              <a:rPr lang="en-US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將舉行九年級第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</a:p>
          <a:p>
            <a:pPr marL="312420" indent="0" algn="just">
              <a:buNone/>
            </a:pPr>
            <a:r>
              <a:rPr lang="zh-TW" altLang="en-US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zh-TW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次</a:t>
            </a:r>
            <a:r>
              <a:rPr lang="zh-TW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複習考，請該班任課老師務必準時到班</a:t>
            </a:r>
            <a:r>
              <a:rPr lang="zh-TW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監</a:t>
            </a:r>
            <a:endParaRPr lang="en-US" altLang="zh-TW" sz="3300" b="1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2420" indent="0" algn="just">
              <a:buNone/>
            </a:pPr>
            <a:r>
              <a:rPr lang="zh-TW" altLang="en-US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zh-TW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考，以免</a:t>
            </a:r>
            <a:r>
              <a:rPr lang="zh-TW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影響學生考試權益。</a:t>
            </a:r>
            <a:endParaRPr lang="zh-TW" altLang="zh-TW" sz="3300" b="1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en-US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2.</a:t>
            </a:r>
            <a:r>
              <a:rPr lang="zh-TW" altLang="zh-TW" sz="33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任教</a:t>
            </a:r>
            <a:r>
              <a:rPr lang="zh-TW" altLang="zh-TW" sz="3300" b="1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九年級</a:t>
            </a:r>
            <a:r>
              <a:rPr lang="zh-TW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的國文老師</a:t>
            </a:r>
            <a:r>
              <a:rPr lang="zh-TW" altLang="zh-TW" sz="33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，請務必在</a:t>
            </a:r>
            <a:r>
              <a:rPr lang="en-US" altLang="zh-TW" sz="33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zh-TW" altLang="zh-TW" sz="33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天</a:t>
            </a:r>
            <a:r>
              <a:rPr lang="zh-TW" altLang="zh-TW" sz="3300" b="1" kern="1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內</a:t>
            </a:r>
            <a:endParaRPr lang="en-US" altLang="zh-TW" sz="3300" b="1" kern="100" dirty="0" smtClean="0">
              <a:solidFill>
                <a:srgbClr val="00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【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7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五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 </a:t>
            </a:r>
            <a:r>
              <a:rPr lang="en-US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12:00</a:t>
            </a:r>
            <a:r>
              <a:rPr lang="zh-TW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以前</a:t>
            </a:r>
            <a:r>
              <a:rPr lang="zh-TW" altLang="zh-TW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】</a:t>
            </a:r>
            <a:r>
              <a:rPr lang="zh-TW" altLang="zh-TW" sz="3300" b="1" kern="100" dirty="0">
                <a:solidFill>
                  <a:srgbClr val="00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將作文成績交回註冊組。</a:t>
            </a:r>
            <a:endParaRPr lang="zh-TW" altLang="zh-TW" sz="3300" b="1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</a:t>
            </a:r>
            <a:r>
              <a:rPr lang="en-US" altLang="zh-TW" sz="33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3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第一天下午考作文，請監考老師提前於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13:00</a:t>
            </a:r>
          </a:p>
          <a:p>
            <a:pPr indent="0" algn="just">
              <a:buNone/>
            </a:pPr>
            <a:r>
              <a:rPr lang="zh-TW" altLang="en-US" sz="33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zh-TW" altLang="zh-TW" sz="3300" b="1" kern="100" dirty="0" smtClean="0">
                <a:solidFill>
                  <a:srgbClr val="7030A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至</a:t>
            </a:r>
            <a:r>
              <a:rPr lang="zh-TW" altLang="zh-TW" sz="33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教務處領取試卷。</a:t>
            </a:r>
            <a:endParaRPr lang="zh-TW" altLang="zh-TW" sz="3300" b="1" kern="100" dirty="0">
              <a:solidFill>
                <a:srgbClr val="7030A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236220" indent="0" algn="just">
              <a:buNone/>
            </a:pPr>
            <a:r>
              <a:rPr lang="zh-TW" altLang="en-US" sz="31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31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</a:t>
            </a:r>
            <a:r>
              <a:rPr lang="zh-TW" altLang="zh-TW" sz="3100" b="1" dirty="0"/>
              <a:t>請各領域召集人代為轉</a:t>
            </a:r>
            <a:r>
              <a:rPr lang="en-US" altLang="zh-TW" sz="3100" b="1" dirty="0"/>
              <a:t>LINE</a:t>
            </a:r>
            <a:r>
              <a:rPr lang="zh-TW" altLang="zh-TW" sz="3100" b="1" dirty="0"/>
              <a:t>給領域教師</a:t>
            </a:r>
            <a:r>
              <a:rPr lang="zh-TW" altLang="zh-TW" sz="3100" b="1" dirty="0" smtClean="0"/>
              <a:t>。</a:t>
            </a:r>
            <a:endParaRPr lang="en-US" altLang="zh-TW" sz="3100" b="1" dirty="0" smtClean="0"/>
          </a:p>
          <a:p>
            <a:pPr marL="236220" indent="0" algn="just">
              <a:buNone/>
            </a:pP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5.</a:t>
            </a: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本學期學期總補考暫定於</a:t>
            </a:r>
            <a:r>
              <a:rPr lang="en-US" altLang="zh-TW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9/17~21</a:t>
            </a: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早自習與午休辦</a:t>
            </a:r>
            <a:endParaRPr lang="en-US" altLang="zh-TW" sz="3300" b="1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36220" indent="0" algn="just">
              <a:buNone/>
            </a:pPr>
            <a:r>
              <a:rPr lang="en-US" altLang="zh-TW" sz="3300" b="1" kern="10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3300" b="1" kern="10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zh-TW" altLang="en-US" sz="3300" b="1" kern="10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理</a:t>
            </a:r>
            <a:r>
              <a:rPr lang="zh-TW" altLang="en-US" sz="3300" b="1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3300" b="1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endParaRPr lang="zh-TW" altLang="en-US" sz="3400" b="1" dirty="0"/>
          </a:p>
        </p:txBody>
      </p:sp>
    </p:spTree>
    <p:extLst>
      <p:ext uri="{BB962C8B-B14F-4D97-AF65-F5344CB8AC3E}">
        <p14:creationId xmlns:p14="http://schemas.microsoft.com/office/powerpoint/2010/main" val="1192286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692696"/>
            <a:ext cx="7344816" cy="50063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8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340768"/>
            <a:ext cx="8208912" cy="4570454"/>
          </a:xfrm>
        </p:spPr>
        <p:txBody>
          <a:bodyPr>
            <a:normAutofit fontScale="92500"/>
          </a:bodyPr>
          <a:lstStyle/>
          <a:p>
            <a:pPr marL="1270" indent="101600" algn="just"/>
            <a:r>
              <a:rPr lang="en-US" altLang="zh-TW" sz="36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 </a:t>
            </a:r>
            <a:r>
              <a:rPr lang="zh-TW" altLang="zh-TW" sz="3600" b="1" kern="1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七</a:t>
            </a:r>
            <a:r>
              <a:rPr lang="zh-TW" altLang="zh-TW" sz="3600" b="1" kern="1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、資料上傳</a:t>
            </a:r>
            <a:endParaRPr lang="zh-TW" altLang="zh-TW" sz="3600" kern="100" dirty="0">
              <a:latin typeface="標楷體" panose="03000509000000000000" pitchFamily="65" charset="-120"/>
              <a:ea typeface="標楷體" panose="03000509000000000000" pitchFamily="65" charset="-120"/>
              <a:cs typeface="Times New Roman"/>
            </a:endParaRPr>
          </a:p>
          <a:p>
            <a:pPr marL="436245" indent="-376555" algn="just"/>
            <a:r>
              <a:rPr lang="en-US" altLang="zh-TW" sz="2400" b="1" kern="100" dirty="0">
                <a:latin typeface="Calibri"/>
                <a:ea typeface="標楷體"/>
                <a:cs typeface="Times New Roman"/>
              </a:rPr>
              <a:t>   </a:t>
            </a:r>
            <a:r>
              <a:rPr lang="zh-TW" altLang="en-US" sz="2400" b="1" kern="100" dirty="0" smtClean="0">
                <a:latin typeface="Calibri"/>
                <a:ea typeface="標楷體"/>
                <a:cs typeface="Times New Roman"/>
              </a:rPr>
              <a:t>       </a:t>
            </a:r>
            <a:r>
              <a:rPr lang="en-US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en-US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配合</a:t>
            </a:r>
            <a:r>
              <a:rPr lang="en-US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107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學年度校務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評鑑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資訊化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3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59690" indent="0" algn="just">
              <a:buNone/>
            </a:pPr>
            <a:r>
              <a:rPr lang="zh-TW" altLang="en-US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召集人轉知負責領域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相關課程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、</a:t>
            </a:r>
            <a:endParaRPr lang="en-US" altLang="zh-TW" sz="36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59690" indent="0" algn="just">
              <a:buNone/>
            </a:pPr>
            <a:r>
              <a:rPr lang="zh-TW" altLang="en-US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活動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及研習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的老師，於各項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活動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endParaRPr lang="en-US" altLang="zh-TW" sz="3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59690" indent="0" algn="just">
              <a:buNone/>
            </a:pPr>
            <a:r>
              <a:rPr lang="zh-TW" altLang="en-US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結</a:t>
            </a:r>
            <a:r>
              <a:rPr lang="zh-TW" altLang="en-US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束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後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，須將相關</a:t>
            </a:r>
            <a:r>
              <a:rPr lang="zh-TW" altLang="zh-TW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電子檔繳交至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</a:t>
            </a:r>
            <a:endParaRPr lang="en-US" altLang="zh-TW" sz="36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59690" indent="0" algn="just">
              <a:buNone/>
            </a:pPr>
            <a:r>
              <a:rPr lang="zh-TW" altLang="en-US" sz="3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3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學組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3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59690" indent="0" algn="just">
              <a:buNone/>
            </a:pPr>
            <a:r>
              <a:rPr lang="en-US" altLang="zh-TW" sz="3600" b="1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 </a:t>
            </a:r>
            <a:endParaRPr lang="zh-TW" altLang="zh-TW" sz="3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8709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7416824" cy="59241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9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31640" y="1484784"/>
            <a:ext cx="8352928" cy="5184576"/>
          </a:xfrm>
        </p:spPr>
        <p:txBody>
          <a:bodyPr>
            <a:normAutofit/>
          </a:bodyPr>
          <a:lstStyle/>
          <a:p>
            <a:pPr marL="1270" indent="101600" algn="just"/>
            <a:r>
              <a:rPr lang="zh-TW" altLang="zh-TW" sz="3600" b="1" kern="100" dirty="0">
                <a:latin typeface="Calibri"/>
                <a:ea typeface="標楷體"/>
                <a:cs typeface="Times New Roman"/>
              </a:rPr>
              <a:t>八、暑假作業</a:t>
            </a:r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批閱</a:t>
            </a:r>
            <a:endParaRPr lang="en-US" altLang="zh-TW" sz="3600" b="1" kern="100" dirty="0" smtClean="0">
              <a:latin typeface="Calibri"/>
              <a:ea typeface="標楷體"/>
              <a:cs typeface="Times New Roman"/>
            </a:endParaRPr>
          </a:p>
          <a:p>
            <a:pPr marL="1270" indent="101600" algn="just"/>
            <a:endParaRPr lang="en-US" altLang="zh-TW" sz="3200" b="1" kern="100" dirty="0">
              <a:latin typeface="Calibri"/>
              <a:ea typeface="標楷體"/>
              <a:cs typeface="Times New Roman"/>
            </a:endParaRPr>
          </a:p>
          <a:p>
            <a:pPr marL="1270" indent="101600" algn="just"/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九、「教師研習心得」</a:t>
            </a:r>
            <a:r>
              <a:rPr lang="en-US" altLang="zh-TW" sz="3600" b="1" kern="100" dirty="0" smtClean="0">
                <a:latin typeface="Calibri"/>
                <a:ea typeface="標楷體"/>
                <a:cs typeface="Times New Roman"/>
              </a:rPr>
              <a:t>      </a:t>
            </a:r>
          </a:p>
          <a:p>
            <a:pPr marL="1270" indent="0" algn="just">
              <a:buNone/>
            </a:pPr>
            <a:r>
              <a:rPr lang="zh-TW" altLang="en-US" sz="3200" b="1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2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                   繳交業務組長核閱        教學組</a:t>
            </a:r>
            <a:endParaRPr lang="zh-TW" altLang="zh-TW" sz="3200" kern="100" dirty="0" smtClean="0"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endParaRPr lang="en-US" altLang="zh-TW" sz="3200" b="1" kern="100" dirty="0" smtClean="0">
              <a:latin typeface="Calibri"/>
              <a:ea typeface="標楷體"/>
              <a:cs typeface="Times New Roman"/>
            </a:endParaRPr>
          </a:p>
          <a:p>
            <a:pPr indent="0" algn="just">
              <a:buNone/>
            </a:pPr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十、</a:t>
            </a:r>
            <a:r>
              <a:rPr lang="en-US" altLang="zh-TW" sz="3600" b="1" kern="100" dirty="0" smtClean="0">
                <a:latin typeface="Calibri"/>
                <a:ea typeface="標楷體"/>
                <a:cs typeface="Times New Roman"/>
              </a:rPr>
              <a:t>107</a:t>
            </a:r>
            <a:r>
              <a:rPr lang="zh-TW" altLang="en-US" sz="3600" b="1" kern="100" dirty="0" smtClean="0">
                <a:latin typeface="Calibri"/>
                <a:ea typeface="標楷體"/>
                <a:cs typeface="Times New Roman"/>
              </a:rPr>
              <a:t>學年</a:t>
            </a:r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實習教師</a:t>
            </a:r>
            <a:r>
              <a:rPr lang="en-US" altLang="zh-TW" sz="3600" b="1" kern="100" dirty="0" smtClean="0">
                <a:latin typeface="Calibri"/>
                <a:ea typeface="標楷體"/>
                <a:cs typeface="Times New Roman"/>
              </a:rPr>
              <a:t>~</a:t>
            </a:r>
            <a:r>
              <a:rPr lang="zh-TW" altLang="en-US" sz="3600" b="1" kern="100" dirty="0" smtClean="0">
                <a:latin typeface="Calibri"/>
                <a:ea typeface="標楷體"/>
                <a:cs typeface="Times New Roman"/>
              </a:rPr>
              <a:t>李紀</a:t>
            </a:r>
            <a:r>
              <a:rPr lang="zh-TW" altLang="en-US" sz="3600" b="1" kern="100" dirty="0">
                <a:latin typeface="Calibri"/>
                <a:ea typeface="標楷體"/>
                <a:cs typeface="Times New Roman"/>
              </a:rPr>
              <a:t>萱</a:t>
            </a:r>
            <a:r>
              <a:rPr lang="zh-TW" altLang="en-US" sz="3600" b="1" kern="100" dirty="0" smtClean="0">
                <a:latin typeface="Calibri"/>
                <a:ea typeface="標楷體"/>
                <a:cs typeface="Times New Roman"/>
              </a:rPr>
              <a:t>老師</a:t>
            </a:r>
            <a:endParaRPr lang="en-US" altLang="zh-TW" sz="3600" b="1" kern="100" dirty="0" smtClean="0">
              <a:latin typeface="Calibri"/>
              <a:ea typeface="標楷體"/>
              <a:cs typeface="Times New Roman"/>
            </a:endParaRPr>
          </a:p>
          <a:p>
            <a:pPr indent="0" algn="just">
              <a:buNone/>
            </a:pPr>
            <a:r>
              <a:rPr lang="zh-TW" altLang="en-US" sz="3600" b="1" kern="100" dirty="0" smtClean="0">
                <a:latin typeface="Calibri"/>
                <a:ea typeface="標楷體"/>
                <a:cs typeface="Times New Roman"/>
              </a:rPr>
              <a:t>                                             郭家 政老師</a:t>
            </a:r>
            <a:endParaRPr lang="en-US" altLang="zh-TW" sz="3600" b="1" kern="100" dirty="0" smtClean="0">
              <a:latin typeface="Calibri"/>
              <a:ea typeface="標楷體"/>
              <a:cs typeface="Times New Roman"/>
            </a:endParaRPr>
          </a:p>
          <a:p>
            <a:pPr marL="1270" indent="0" algn="just">
              <a:buNone/>
            </a:pPr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indent="3810" algn="just"/>
            <a:endParaRPr lang="en-US" altLang="zh-TW" sz="1400" b="1" kern="100" dirty="0" smtClean="0">
              <a:latin typeface="Calibri"/>
              <a:ea typeface="標楷體"/>
              <a:cs typeface="Times New Roman"/>
            </a:endParaRPr>
          </a:p>
          <a:p>
            <a:pPr indent="3810" algn="just"/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marL="1270" indent="101600" algn="just"/>
            <a:endParaRPr lang="zh-TW" alt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sp>
        <p:nvSpPr>
          <p:cNvPr id="4" name="向右箭號 3"/>
          <p:cNvSpPr/>
          <p:nvPr/>
        </p:nvSpPr>
        <p:spPr>
          <a:xfrm>
            <a:off x="2792016" y="3549613"/>
            <a:ext cx="468052" cy="1977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向右箭號 4"/>
          <p:cNvSpPr/>
          <p:nvPr/>
        </p:nvSpPr>
        <p:spPr>
          <a:xfrm>
            <a:off x="6660232" y="3549613"/>
            <a:ext cx="432048" cy="1977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2190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416824" cy="57606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10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15616" y="1484784"/>
            <a:ext cx="7416824" cy="5184576"/>
          </a:xfrm>
        </p:spPr>
        <p:txBody>
          <a:bodyPr>
            <a:normAutofit/>
          </a:bodyPr>
          <a:lstStyle/>
          <a:p>
            <a:pPr marL="1270" indent="6350" algn="just"/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十一、課表及調課</a:t>
            </a:r>
            <a:endParaRPr lang="en-US" altLang="zh-TW" sz="3600" b="1" kern="100" dirty="0" smtClean="0">
              <a:latin typeface="Calibri"/>
              <a:ea typeface="標楷體"/>
              <a:cs typeface="Times New Roman"/>
            </a:endParaRPr>
          </a:p>
          <a:p>
            <a:pPr marL="304800" indent="0" algn="just">
              <a:buNone/>
            </a:pPr>
            <a:r>
              <a:rPr lang="zh-TW" altLang="en-US" sz="3100" kern="100" dirty="0" smtClean="0">
                <a:latin typeface="Calibri"/>
                <a:ea typeface="標楷體"/>
                <a:cs typeface="Times New Roman"/>
              </a:rPr>
              <a:t>      </a:t>
            </a:r>
            <a:r>
              <a:rPr lang="en-US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調課日期</a:t>
            </a:r>
            <a:r>
              <a:rPr lang="en-US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</a:p>
          <a:p>
            <a:pPr marL="893763" indent="-588963" algn="just">
              <a:buNone/>
            </a:pPr>
            <a:r>
              <a:rPr lang="zh-TW" altLang="en-US" sz="30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en-US" altLang="zh-TW" sz="3000" dirty="0" smtClean="0">
                <a:solidFill>
                  <a:srgbClr val="FF0000"/>
                </a:solidFill>
              </a:rPr>
              <a:t>8</a:t>
            </a:r>
            <a:r>
              <a:rPr lang="zh-TW" altLang="zh-TW" sz="3000" dirty="0">
                <a:solidFill>
                  <a:srgbClr val="FF0000"/>
                </a:solidFill>
              </a:rPr>
              <a:t>月</a:t>
            </a:r>
            <a:r>
              <a:rPr lang="en-US" altLang="zh-TW" sz="3000" dirty="0">
                <a:solidFill>
                  <a:srgbClr val="FF0000"/>
                </a:solidFill>
              </a:rPr>
              <a:t>27</a:t>
            </a:r>
            <a:r>
              <a:rPr lang="zh-TW" altLang="zh-TW" sz="3000" dirty="0">
                <a:solidFill>
                  <a:srgbClr val="FF0000"/>
                </a:solidFill>
              </a:rPr>
              <a:t>日</a:t>
            </a:r>
            <a:r>
              <a:rPr lang="en-US" altLang="zh-TW" sz="3000" dirty="0">
                <a:solidFill>
                  <a:srgbClr val="FF0000"/>
                </a:solidFill>
              </a:rPr>
              <a:t>(</a:t>
            </a:r>
            <a:r>
              <a:rPr lang="zh-TW" altLang="zh-TW" sz="3000" dirty="0">
                <a:solidFill>
                  <a:srgbClr val="FF0000"/>
                </a:solidFill>
              </a:rPr>
              <a:t>週三</a:t>
            </a:r>
            <a:r>
              <a:rPr lang="en-US" altLang="zh-TW" sz="3000" dirty="0">
                <a:solidFill>
                  <a:srgbClr val="FF0000"/>
                </a:solidFill>
              </a:rPr>
              <a:t>)</a:t>
            </a:r>
            <a:r>
              <a:rPr lang="zh-TW" altLang="zh-TW" sz="3000" dirty="0">
                <a:solidFill>
                  <a:srgbClr val="FF0000"/>
                </a:solidFill>
              </a:rPr>
              <a:t>至</a:t>
            </a:r>
            <a:r>
              <a:rPr lang="en-US" altLang="zh-TW" sz="3000" dirty="0">
                <a:solidFill>
                  <a:srgbClr val="FF0000"/>
                </a:solidFill>
              </a:rPr>
              <a:t>8</a:t>
            </a:r>
            <a:r>
              <a:rPr lang="zh-TW" altLang="zh-TW" sz="3000" dirty="0">
                <a:solidFill>
                  <a:srgbClr val="FF0000"/>
                </a:solidFill>
              </a:rPr>
              <a:t>月</a:t>
            </a:r>
            <a:r>
              <a:rPr lang="en-US" altLang="zh-TW" sz="3000" dirty="0">
                <a:solidFill>
                  <a:srgbClr val="FF0000"/>
                </a:solidFill>
              </a:rPr>
              <a:t>29</a:t>
            </a:r>
            <a:r>
              <a:rPr lang="zh-TW" altLang="zh-TW" sz="3000" dirty="0">
                <a:solidFill>
                  <a:srgbClr val="FF0000"/>
                </a:solidFill>
              </a:rPr>
              <a:t>日</a:t>
            </a:r>
            <a:r>
              <a:rPr lang="en-US" altLang="zh-TW" sz="3000" dirty="0">
                <a:solidFill>
                  <a:srgbClr val="FF0000"/>
                </a:solidFill>
              </a:rPr>
              <a:t>(</a:t>
            </a:r>
            <a:r>
              <a:rPr lang="zh-TW" altLang="zh-TW" sz="3000" dirty="0">
                <a:solidFill>
                  <a:srgbClr val="FF0000"/>
                </a:solidFill>
              </a:rPr>
              <a:t>週三</a:t>
            </a:r>
            <a:r>
              <a:rPr lang="en-US" altLang="zh-TW" sz="3000" dirty="0">
                <a:solidFill>
                  <a:srgbClr val="FF0000"/>
                </a:solidFill>
              </a:rPr>
              <a:t>)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下午</a:t>
            </a:r>
            <a:r>
              <a:rPr lang="en-US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4:00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整</a:t>
            </a:r>
            <a:r>
              <a:rPr lang="en-US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(3</a:t>
            </a: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天</a:t>
            </a:r>
            <a:r>
              <a:rPr lang="en-US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en-US" altLang="zh-TW" sz="26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 smtClean="0">
                <a:latin typeface="Times New Roman" panose="02020603050405020304" pitchFamily="18" charset="0"/>
                <a:ea typeface="新細明體"/>
                <a:cs typeface="Times New Roman" panose="02020603050405020304" pitchFamily="18" charset="0"/>
              </a:rPr>
              <a:t>      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2.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欲調動課表之教師，請先至教學組拿取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2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「課表</a:t>
            </a:r>
            <a:r>
              <a:rPr lang="zh-TW" altLang="zh-TW" sz="2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調動申請單」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並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經雙方當事人在申請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單上簽名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確認後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2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04800" indent="0" algn="just">
              <a:buNone/>
            </a:pPr>
            <a:r>
              <a:rPr lang="zh-TW" altLang="en-US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再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交回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教務處</a:t>
            </a:r>
            <a:r>
              <a:rPr lang="zh-TW" altLang="zh-TW" sz="2600" b="1" u="sng" dirty="0"/>
              <a:t>美慧</a:t>
            </a:r>
            <a:r>
              <a:rPr lang="zh-TW" altLang="zh-TW" sz="2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老師</a:t>
            </a:r>
            <a:r>
              <a:rPr lang="zh-TW" altLang="zh-TW" sz="2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處。</a:t>
            </a:r>
            <a:endParaRPr lang="zh-TW" altLang="zh-TW" sz="2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1270" indent="0" algn="just">
              <a:buNone/>
            </a:pPr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indent="3810" algn="just"/>
            <a:endParaRPr lang="en-US" altLang="zh-TW" sz="1400" b="1" kern="100" dirty="0" smtClean="0">
              <a:latin typeface="Calibri"/>
              <a:ea typeface="標楷體"/>
              <a:cs typeface="Times New Roman"/>
            </a:endParaRPr>
          </a:p>
          <a:p>
            <a:pPr indent="3810" algn="just"/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marL="1270" indent="101600" algn="just"/>
            <a:endParaRPr lang="zh-TW" alt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1142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92696"/>
            <a:ext cx="7416824" cy="576064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11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340768"/>
            <a:ext cx="9073008" cy="5184576"/>
          </a:xfrm>
        </p:spPr>
        <p:txBody>
          <a:bodyPr>
            <a:normAutofit/>
          </a:bodyPr>
          <a:lstStyle/>
          <a:p>
            <a:pPr marL="1270" indent="6350" algn="just"/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十</a:t>
            </a:r>
            <a:r>
              <a:rPr lang="zh-TW" altLang="en-US" sz="3600" b="1" kern="100" dirty="0" smtClean="0">
                <a:latin typeface="Calibri"/>
                <a:ea typeface="標楷體"/>
                <a:cs typeface="Times New Roman"/>
              </a:rPr>
              <a:t>二</a:t>
            </a:r>
            <a:r>
              <a:rPr lang="zh-TW" altLang="zh-TW" sz="3600" b="1" kern="100" dirty="0" smtClean="0">
                <a:latin typeface="Calibri"/>
                <a:ea typeface="標楷體"/>
                <a:cs typeface="Times New Roman"/>
              </a:rPr>
              <a:t>、課表及調課</a:t>
            </a:r>
            <a:endParaRPr lang="en-US" altLang="zh-TW" sz="3600" b="1" kern="100" dirty="0" smtClean="0">
              <a:latin typeface="Calibri"/>
              <a:ea typeface="標楷體"/>
              <a:cs typeface="Times New Roman"/>
            </a:endParaRPr>
          </a:p>
          <a:p>
            <a:pPr marL="84138" indent="0">
              <a:buNone/>
            </a:pPr>
            <a:r>
              <a:rPr lang="en-US" altLang="zh-TW" sz="29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en-US" altLang="zh-TW" sz="29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zh-TW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不接受調課時段</a:t>
            </a:r>
            <a:r>
              <a:rPr lang="zh-TW" altLang="en-US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如下</a:t>
            </a:r>
            <a:r>
              <a:rPr lang="en-US" altLang="zh-TW" sz="2900" b="1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  <a:endParaRPr lang="zh-TW" altLang="zh-TW" sz="2900" kern="100" dirty="0" smtClean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(1)</a:t>
            </a:r>
            <a:r>
              <a:rPr lang="zh-TW" altLang="zh-TW" dirty="0"/>
              <a:t>九年級數理分組時間</a:t>
            </a:r>
            <a:r>
              <a:rPr lang="en-US" altLang="zh-TW" dirty="0"/>
              <a:t>(</a:t>
            </a:r>
            <a:r>
              <a:rPr lang="zh-TW" altLang="zh-TW" dirty="0"/>
              <a:t>一</a:t>
            </a:r>
            <a:r>
              <a:rPr lang="en-US" altLang="zh-TW" dirty="0"/>
              <a:t>6.7</a:t>
            </a:r>
            <a:r>
              <a:rPr lang="zh-TW" altLang="zh-TW" dirty="0"/>
              <a:t>節、二</a:t>
            </a:r>
            <a:r>
              <a:rPr lang="en-US" altLang="zh-TW" dirty="0"/>
              <a:t>2.3</a:t>
            </a:r>
            <a:r>
              <a:rPr lang="zh-TW" altLang="zh-TW" dirty="0"/>
              <a:t>節、三</a:t>
            </a:r>
            <a:r>
              <a:rPr lang="en-US" altLang="zh-TW" dirty="0"/>
              <a:t>6.7</a:t>
            </a:r>
            <a:r>
              <a:rPr lang="zh-TW" altLang="zh-TW" dirty="0"/>
              <a:t>節、四</a:t>
            </a:r>
            <a:r>
              <a:rPr lang="en-US" altLang="zh-TW" dirty="0"/>
              <a:t>1.2</a:t>
            </a:r>
            <a:r>
              <a:rPr lang="zh-TW" altLang="zh-TW" dirty="0"/>
              <a:t>節、五</a:t>
            </a:r>
            <a:r>
              <a:rPr lang="en-US" altLang="zh-TW" dirty="0"/>
              <a:t>1.2</a:t>
            </a:r>
            <a:r>
              <a:rPr lang="zh-TW" altLang="zh-TW" dirty="0"/>
              <a:t>節</a:t>
            </a:r>
            <a:r>
              <a:rPr lang="en-US" altLang="zh-TW" dirty="0" smtClean="0"/>
              <a:t>)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endParaRPr lang="en-US" altLang="zh-TW" sz="29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(2)</a:t>
            </a:r>
            <a:r>
              <a:rPr lang="zh-TW" altLang="zh-TW" dirty="0"/>
              <a:t>藝才、體育、學習中心區段排課</a:t>
            </a:r>
            <a:r>
              <a:rPr lang="zh-TW" altLang="zh-TW" dirty="0" smtClean="0"/>
              <a:t>時間</a:t>
            </a:r>
            <a:endParaRPr lang="en-US" altLang="zh-TW" dirty="0" smtClean="0"/>
          </a:p>
          <a:p>
            <a:pPr indent="0">
              <a:buNone/>
            </a:pPr>
            <a:r>
              <a:rPr lang="zh-TW" altLang="en-US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en-US" altLang="zh-TW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zh-TW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領域</a:t>
            </a:r>
            <a:r>
              <a:rPr lang="zh-TW" altLang="zh-TW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課程小組</a:t>
            </a:r>
            <a:r>
              <a:rPr lang="zh-TW" altLang="zh-TW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會議</a:t>
            </a:r>
            <a:endParaRPr lang="en-US" altLang="zh-TW" sz="29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en-US" altLang="zh-TW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(4)</a:t>
            </a: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星期二</a:t>
            </a:r>
            <a:r>
              <a:rPr lang="en-US" altLang="zh-TW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3~4</a:t>
            </a: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節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-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課發</a:t>
            </a: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超額會</a:t>
            </a:r>
            <a:r>
              <a:rPr lang="zh-TW" altLang="en-US" sz="29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議</a:t>
            </a:r>
            <a:r>
              <a:rPr lang="zh-TW" altLang="en-US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成員</a:t>
            </a:r>
            <a:endParaRPr lang="en-US" altLang="zh-TW" sz="2900" kern="100" dirty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2600" dirty="0" smtClean="0">
                <a:solidFill>
                  <a:srgbClr val="0070C0"/>
                </a:solidFill>
              </a:rPr>
              <a:t>學習</a:t>
            </a:r>
            <a:r>
              <a:rPr lang="zh-TW" altLang="zh-TW" sz="2600" dirty="0">
                <a:solidFill>
                  <a:srgbClr val="0070C0"/>
                </a:solidFill>
              </a:rPr>
              <a:t>中心區段排課時間</a:t>
            </a:r>
          </a:p>
          <a:p>
            <a:pPr indent="0">
              <a:buNone/>
            </a:pPr>
            <a:endParaRPr lang="zh-TW" altLang="zh-TW" sz="2900" kern="100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en-US" altLang="zh-TW" sz="29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endParaRPr lang="zh-TW" altLang="zh-TW" sz="2900" kern="100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1270" indent="0" algn="just">
              <a:buNone/>
            </a:pPr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indent="3810" algn="just"/>
            <a:endParaRPr lang="en-US" altLang="zh-TW" sz="1400" b="1" kern="100" dirty="0" smtClean="0">
              <a:latin typeface="Calibri"/>
              <a:ea typeface="標楷體"/>
              <a:cs typeface="Times New Roman"/>
            </a:endParaRPr>
          </a:p>
          <a:p>
            <a:pPr indent="3810" algn="just"/>
            <a:endParaRPr lang="zh-TW" altLang="zh-TW" sz="1100" kern="100" dirty="0">
              <a:latin typeface="Calibri"/>
              <a:ea typeface="新細明體"/>
              <a:cs typeface="Times New Roman"/>
            </a:endParaRPr>
          </a:p>
          <a:p>
            <a:pPr marL="1270" indent="101600" algn="just"/>
            <a:endParaRPr lang="zh-TW" altLang="zh-TW" sz="1400" kern="100" dirty="0">
              <a:effectLst/>
              <a:latin typeface="Calibri"/>
              <a:ea typeface="新細明體"/>
              <a:cs typeface="Times New Roman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123894"/>
              </p:ext>
            </p:extLst>
          </p:nvPr>
        </p:nvGraphicFramePr>
        <p:xfrm>
          <a:off x="647787" y="5417840"/>
          <a:ext cx="8136901" cy="11795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9916">
                  <a:extLst>
                    <a:ext uri="{9D8B030D-6E8A-4147-A177-3AD203B41FA5}">
                      <a16:colId xmlns:a16="http://schemas.microsoft.com/office/drawing/2014/main" val="2934611377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2702337180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599673342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1390595495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2026711669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286431609"/>
                    </a:ext>
                  </a:extLst>
                </a:gridCol>
                <a:gridCol w="1105364">
                  <a:extLst>
                    <a:ext uri="{9D8B030D-6E8A-4147-A177-3AD203B41FA5}">
                      <a16:colId xmlns:a16="http://schemas.microsoft.com/office/drawing/2014/main" val="4016236553"/>
                    </a:ext>
                  </a:extLst>
                </a:gridCol>
                <a:gridCol w="1154801">
                  <a:extLst>
                    <a:ext uri="{9D8B030D-6E8A-4147-A177-3AD203B41FA5}">
                      <a16:colId xmlns:a16="http://schemas.microsoft.com/office/drawing/2014/main" val="841613911"/>
                    </a:ext>
                  </a:extLst>
                </a:gridCol>
              </a:tblGrid>
              <a:tr h="4718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班級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901.907.909</a:t>
                      </a:r>
                      <a:endParaRPr lang="zh-TW" sz="120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910.914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902.903.906.911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801.802.804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803.805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806.807.809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701.702.704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705.708.711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extLst>
                  <a:ext uri="{0D108BD9-81ED-4DB2-BD59-A6C34878D82A}">
                    <a16:rowId xmlns:a16="http://schemas.microsoft.com/office/drawing/2014/main" val="1749998481"/>
                  </a:ext>
                </a:extLst>
              </a:tr>
              <a:tr h="707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科目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國文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英語</a:t>
                      </a:r>
                      <a:r>
                        <a:rPr lang="en-US" sz="1200" kern="100" dirty="0">
                          <a:effectLst/>
                        </a:rPr>
                        <a:t>3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數學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國文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英語</a:t>
                      </a:r>
                      <a:r>
                        <a:rPr lang="en-US" sz="1200" kern="100" dirty="0">
                          <a:effectLst/>
                        </a:rPr>
                        <a:t>3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數學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國文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英語</a:t>
                      </a:r>
                      <a:r>
                        <a:rPr lang="en-US" sz="1200" kern="100">
                          <a:effectLst/>
                        </a:rPr>
                        <a:t>3</a:t>
                      </a:r>
                      <a:r>
                        <a:rPr lang="zh-TW" sz="1200" kern="10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>
                          <a:effectLst/>
                        </a:rPr>
                        <a:t>數學</a:t>
                      </a:r>
                      <a:r>
                        <a:rPr lang="en-US" sz="1200" kern="100">
                          <a:effectLst/>
                        </a:rPr>
                        <a:t>4</a:t>
                      </a:r>
                      <a:endParaRPr lang="zh-TW" sz="1200" kern="10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國文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英語</a:t>
                      </a:r>
                      <a:r>
                        <a:rPr lang="en-US" sz="1200" kern="100" dirty="0">
                          <a:effectLst/>
                        </a:rPr>
                        <a:t>3</a:t>
                      </a:r>
                      <a:r>
                        <a:rPr lang="zh-TW" sz="1200" kern="100" dirty="0">
                          <a:effectLst/>
                        </a:rPr>
                        <a:t>、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200" kern="100" dirty="0">
                          <a:effectLst/>
                        </a:rPr>
                        <a:t>數學</a:t>
                      </a:r>
                      <a:r>
                        <a:rPr lang="en-US" sz="1200" kern="100" dirty="0">
                          <a:effectLst/>
                        </a:rPr>
                        <a:t>4</a:t>
                      </a:r>
                      <a:endParaRPr lang="zh-TW" sz="1200" kern="100" dirty="0"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7577" marR="67577" marT="0" marB="0"/>
                </a:tc>
                <a:extLst>
                  <a:ext uri="{0D108BD9-81ED-4DB2-BD59-A6C34878D82A}">
                    <a16:rowId xmlns:a16="http://schemas.microsoft.com/office/drawing/2014/main" val="4188343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366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914728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en-US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12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412776"/>
            <a:ext cx="8064896" cy="4498446"/>
          </a:xfrm>
        </p:spPr>
        <p:txBody>
          <a:bodyPr>
            <a:normAutofit fontScale="77500" lnSpcReduction="20000"/>
          </a:bodyPr>
          <a:lstStyle/>
          <a:p>
            <a:pPr indent="0">
              <a:buNone/>
            </a:pPr>
            <a:endParaRPr lang="zh-TW" altLang="zh-TW" sz="29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81000" indent="-152400"/>
            <a:r>
              <a:rPr lang="en-US" altLang="zh-TW" sz="29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40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en-US" altLang="zh-TW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40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備課日所發之課表</a:t>
            </a:r>
            <a:r>
              <a:rPr lang="zh-TW" altLang="zh-TW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40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28600" indent="0">
              <a:buNone/>
            </a:pPr>
            <a:r>
              <a:rPr lang="zh-TW" altLang="en-US" sz="40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zh-TW" altLang="zh-TW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實施日期</a:t>
            </a:r>
            <a:r>
              <a:rPr lang="en-US" altLang="zh-TW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  <a:r>
              <a:rPr lang="zh-TW" altLang="en-US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第一周</a:t>
            </a:r>
            <a:r>
              <a:rPr lang="en-US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(8</a:t>
            </a:r>
            <a:r>
              <a:rPr lang="zh-TW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30</a:t>
            </a:r>
            <a:r>
              <a:rPr lang="zh-TW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~9</a:t>
            </a:r>
            <a:r>
              <a:rPr lang="zh-TW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zh-TW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40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止。</a:t>
            </a:r>
            <a:endParaRPr lang="en-US" altLang="zh-TW" sz="40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28600" indent="0">
              <a:buNone/>
            </a:pPr>
            <a:r>
              <a:rPr lang="zh-TW" altLang="en-US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</a:t>
            </a:r>
            <a:r>
              <a:rPr lang="zh-TW" altLang="zh-TW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</a:t>
            </a:r>
            <a:r>
              <a:rPr lang="zh-TW" altLang="zh-TW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週</a:t>
            </a:r>
            <a:r>
              <a:rPr lang="en-US" altLang="zh-TW" sz="40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一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40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起一律依新課表上課</a:t>
            </a:r>
            <a:r>
              <a:rPr lang="zh-TW" altLang="zh-TW" sz="40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en-US" altLang="zh-TW" sz="40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28600" indent="0">
              <a:buNone/>
            </a:pPr>
            <a:endParaRPr lang="zh-TW" altLang="zh-TW" sz="34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79730" indent="-152400"/>
            <a:r>
              <a:rPr lang="en-US" altLang="zh-TW" sz="34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5</a:t>
            </a:r>
            <a:r>
              <a:rPr lang="en-US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4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請老師按課表上課，因事、病假需調、補課者</a:t>
            </a:r>
            <a:r>
              <a:rPr lang="zh-TW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34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27330" indent="0">
              <a:buNone/>
            </a:pPr>
            <a:r>
              <a:rPr lang="zh-TW" altLang="en-US" sz="34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zh-TW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</a:t>
            </a:r>
            <a:r>
              <a:rPr lang="zh-TW" altLang="zh-TW" sz="34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親自填寫調、補課單並</a:t>
            </a:r>
            <a:r>
              <a:rPr lang="zh-TW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送交</a:t>
            </a:r>
            <a:r>
              <a:rPr lang="zh-TW" altLang="zh-TW" sz="3400" u="sng" dirty="0"/>
              <a:t>嘉惠</a:t>
            </a:r>
            <a:r>
              <a:rPr lang="zh-TW" altLang="zh-TW" sz="34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小姐，</a:t>
            </a:r>
            <a:endParaRPr lang="en-US" altLang="zh-TW" sz="34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27330" indent="0">
              <a:buNone/>
            </a:pPr>
            <a:r>
              <a:rPr lang="zh-TW" altLang="en-US" sz="29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9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zh-TW" altLang="zh-TW" sz="3400" b="1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切勿私底下</a:t>
            </a:r>
            <a:r>
              <a:rPr lang="zh-TW" altLang="zh-TW" sz="3400" b="1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長期調課</a:t>
            </a:r>
            <a:r>
              <a:rPr lang="zh-TW" altLang="zh-TW" sz="34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3400" kern="100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 algn="just">
              <a:buNone/>
            </a:pPr>
            <a:r>
              <a:rPr lang="en-US" altLang="zh-TW" sz="2400" b="1" kern="100" dirty="0">
                <a:latin typeface="Calibri"/>
                <a:ea typeface="標楷體"/>
                <a:cs typeface="Times New Roman"/>
              </a:rPr>
              <a:t> </a:t>
            </a:r>
            <a:endParaRPr lang="zh-TW" altLang="zh-TW" kern="100" dirty="0">
              <a:effectLst/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72442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9" y="624110"/>
            <a:ext cx="7130752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</a:t>
            </a:r>
            <a:r>
              <a:rPr lang="zh-TW" altLang="zh-TW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項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13                               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15766" y="1412776"/>
            <a:ext cx="7520730" cy="4498446"/>
          </a:xfrm>
        </p:spPr>
        <p:txBody>
          <a:bodyPr>
            <a:normAutofit fontScale="25000" lnSpcReduction="20000"/>
          </a:bodyPr>
          <a:lstStyle/>
          <a:p>
            <a:pPr indent="130175" algn="just"/>
            <a:r>
              <a:rPr lang="zh-TW" altLang="zh-TW" sz="14400" b="1" kern="100" dirty="0" smtClean="0">
                <a:latin typeface="Calibri"/>
                <a:ea typeface="標楷體"/>
                <a:cs typeface="Times New Roman"/>
              </a:rPr>
              <a:t>十</a:t>
            </a:r>
            <a:r>
              <a:rPr lang="zh-TW" altLang="en-US" sz="14400" b="1" kern="100" dirty="0" smtClean="0">
                <a:latin typeface="Calibri"/>
                <a:ea typeface="標楷體"/>
                <a:cs typeface="Times New Roman"/>
              </a:rPr>
              <a:t>三</a:t>
            </a:r>
            <a:r>
              <a:rPr lang="zh-TW" altLang="zh-TW" sz="14400" b="1" kern="100" dirty="0" smtClean="0">
                <a:latin typeface="Calibri"/>
                <a:ea typeface="標楷體"/>
                <a:cs typeface="Times New Roman"/>
              </a:rPr>
              <a:t>、代課</a:t>
            </a:r>
            <a:endParaRPr lang="en-US" altLang="zh-TW" sz="14400" b="1" kern="100" dirty="0" smtClean="0">
              <a:latin typeface="Calibri"/>
              <a:ea typeface="標楷體"/>
              <a:cs typeface="Times New Roman"/>
            </a:endParaRPr>
          </a:p>
          <a:p>
            <a:pPr indent="130175" algn="just"/>
            <a:endParaRPr lang="zh-TW" altLang="zh-TW" sz="45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en-US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若有老師</a:t>
            </a:r>
            <a:r>
              <a:rPr lang="zh-TW" altLang="zh-TW" sz="112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請假須排代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時，屆時請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各位</a:t>
            </a:r>
            <a:endParaRPr lang="en-US" altLang="zh-TW" sz="112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老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師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您一定要</a:t>
            </a:r>
            <a:r>
              <a:rPr lang="zh-TW" altLang="zh-TW" sz="112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鼎力相助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！</a:t>
            </a:r>
            <a:endParaRPr lang="zh-TW" altLang="zh-TW" sz="112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en-US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原則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以</a:t>
            </a:r>
            <a:endParaRPr lang="en-US" altLang="zh-TW" sz="112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112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</a:t>
            </a:r>
            <a:r>
              <a:rPr lang="zh-TW" altLang="zh-TW" sz="11200" b="1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同年級</a:t>
            </a:r>
            <a:r>
              <a:rPr lang="zh-TW" altLang="en-US" sz="11200" b="1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同領域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任教</a:t>
            </a:r>
            <a:r>
              <a:rPr lang="zh-TW" altLang="zh-TW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老師優先協助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代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課。</a:t>
            </a:r>
            <a:endParaRPr lang="en-US" altLang="zh-TW" sz="112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公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差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假由教學組排代。</a:t>
            </a:r>
            <a:endParaRPr lang="en-US" altLang="zh-TW" sz="112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4.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個人事、三天內病假委請老師自己找好</a:t>
            </a:r>
            <a:endParaRPr lang="en-US" altLang="zh-TW" sz="112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zh-TW" altLang="en-US" sz="112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代課師，</a:t>
            </a:r>
            <a:r>
              <a:rPr lang="zh-TW" altLang="en-US" sz="11200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事假應事先申請</a:t>
            </a:r>
            <a:r>
              <a:rPr lang="zh-TW" altLang="en-US" sz="112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112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313690" indent="0" algn="just">
              <a:buNone/>
            </a:pPr>
            <a:r>
              <a:rPr lang="en-US" altLang="zh-TW" sz="9600" kern="100" dirty="0">
                <a:latin typeface="Calibri"/>
                <a:ea typeface="標楷體"/>
                <a:cs typeface="Times New Roman"/>
              </a:rPr>
              <a:t> </a:t>
            </a:r>
            <a:endParaRPr lang="zh-TW" altLang="zh-TW" sz="96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sz="9600" dirty="0"/>
          </a:p>
        </p:txBody>
      </p:sp>
    </p:spTree>
    <p:extLst>
      <p:ext uri="{BB962C8B-B14F-4D97-AF65-F5344CB8AC3E}">
        <p14:creationId xmlns:p14="http://schemas.microsoft.com/office/powerpoint/2010/main" val="3317773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696118"/>
            <a:ext cx="7202760" cy="64465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en-US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</a:t>
            </a:r>
            <a:r>
              <a:rPr lang="zh-TW" altLang="en-US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14                            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     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15616" y="1340768"/>
            <a:ext cx="7920880" cy="4570454"/>
          </a:xfrm>
        </p:spPr>
        <p:txBody>
          <a:bodyPr>
            <a:normAutofit/>
          </a:bodyPr>
          <a:lstStyle/>
          <a:p>
            <a:pPr lvl="0" indent="0" algn="just">
              <a:buClr>
                <a:srgbClr val="E78712"/>
              </a:buClr>
              <a:buNone/>
            </a:pPr>
            <a:r>
              <a:rPr lang="zh-TW" altLang="zh-TW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十三、「</a:t>
            </a:r>
            <a:r>
              <a:rPr lang="en-US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107</a:t>
            </a:r>
            <a:r>
              <a:rPr lang="zh-TW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學年</a:t>
            </a:r>
            <a:r>
              <a:rPr lang="zh-TW" altLang="zh-TW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度第</a:t>
            </a:r>
            <a:r>
              <a:rPr lang="en-US" altLang="zh-TW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1</a:t>
            </a:r>
            <a:r>
              <a:rPr lang="zh-TW" altLang="zh-TW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學期課程</a:t>
            </a:r>
            <a:r>
              <a:rPr lang="zh-TW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計</a:t>
            </a:r>
            <a:endParaRPr lang="en-US" altLang="zh-TW" sz="3600" b="1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標楷體"/>
              <a:cs typeface="Times New Roman"/>
            </a:endParaRPr>
          </a:p>
          <a:p>
            <a:pPr lvl="0" indent="0" algn="just">
              <a:buClr>
                <a:srgbClr val="E78712"/>
              </a:buClr>
              <a:buNone/>
            </a:pPr>
            <a:r>
              <a:rPr lang="zh-TW" altLang="en-US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          </a:t>
            </a:r>
            <a:r>
              <a:rPr lang="zh-TW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畫</a:t>
            </a:r>
            <a:r>
              <a:rPr lang="zh-TW" altLang="zh-TW" sz="36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」</a:t>
            </a:r>
            <a:r>
              <a:rPr lang="zh-TW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發表</a:t>
            </a:r>
            <a:endParaRPr lang="zh-TW" altLang="zh-TW" sz="3600" kern="1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新細明體"/>
              <a:cs typeface="Times New Roman"/>
            </a:endParaRPr>
          </a:p>
          <a:p>
            <a:pPr marL="313690" lvl="0" indent="0" algn="just">
              <a:buClr>
                <a:srgbClr val="E78712"/>
              </a:buClr>
              <a:buNone/>
            </a:pPr>
            <a:r>
              <a:rPr lang="zh-TW" altLang="en-US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en-US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en-US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請撰寫老師進行課程分享與發表</a:t>
            </a:r>
            <a:r>
              <a:rPr lang="zh-TW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en-US" altLang="zh-TW" sz="3200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313690" lvl="0" indent="0" algn="just">
              <a:buClr>
                <a:srgbClr val="E78712"/>
              </a:buClr>
              <a:buNone/>
            </a:pPr>
            <a:r>
              <a:rPr lang="zh-TW" altLang="en-US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en-US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en-US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分享時，請協助</a:t>
            </a:r>
            <a:r>
              <a:rPr lang="zh-TW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拍攝</a:t>
            </a:r>
            <a:r>
              <a:rPr lang="en-US" altLang="zh-TW" sz="32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4-8</a:t>
            </a:r>
            <a:r>
              <a:rPr lang="zh-TW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張</a:t>
            </a:r>
            <a:r>
              <a:rPr lang="zh-TW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照片。</a:t>
            </a:r>
            <a:endParaRPr lang="zh-TW" altLang="zh-TW" sz="3200" kern="1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118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130752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貳、轉知事項</a:t>
            </a:r>
            <a:r>
              <a:rPr lang="zh-TW" altLang="en-US" b="1" dirty="0">
                <a:solidFill>
                  <a:srgbClr val="FF0000"/>
                </a:solidFill>
                <a:latin typeface="微軟正黑體" panose="020B0604030504040204" pitchFamily="34" charset="-120"/>
              </a:rPr>
              <a:t>                              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anose="020B0604030504040204" pitchFamily="34" charset="-120"/>
              </a:rPr>
              <a:t>15 </a:t>
            </a: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43608" y="1484784"/>
            <a:ext cx="7776864" cy="5373216"/>
          </a:xfrm>
        </p:spPr>
        <p:txBody>
          <a:bodyPr>
            <a:noAutofit/>
          </a:bodyPr>
          <a:lstStyle/>
          <a:p>
            <a:pPr lvl="0" algn="just">
              <a:buClr>
                <a:srgbClr val="E78712"/>
              </a:buClr>
            </a:pPr>
            <a:r>
              <a:rPr lang="zh-TW" altLang="zh-TW" sz="32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十四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zh-TW" altLang="en-US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無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課</a:t>
            </a:r>
            <a:r>
              <a:rPr lang="zh-TW" altLang="en-US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務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時間</a:t>
            </a:r>
            <a:r>
              <a:rPr lang="zh-TW" altLang="zh-TW" sz="32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若須離校</a:t>
            </a:r>
            <a:r>
              <a:rPr lang="en-US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,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請</a:t>
            </a:r>
            <a:r>
              <a:rPr lang="zh-TW" altLang="zh-TW" sz="32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按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人事室</a:t>
            </a:r>
            <a:r>
              <a:rPr lang="zh-TW" altLang="zh-TW" sz="32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之差假管理辦法辦理</a:t>
            </a:r>
            <a:r>
              <a:rPr lang="zh-TW" altLang="zh-TW" sz="32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。</a:t>
            </a:r>
            <a:endParaRPr lang="en-US" altLang="zh-TW" sz="3200" kern="1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新細明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zh-TW" sz="32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◎</a:t>
            </a:r>
            <a:r>
              <a:rPr lang="zh-TW" altLang="zh-TW" sz="32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請假流程</a:t>
            </a:r>
            <a:endParaRPr lang="zh-TW" altLang="zh-TW" sz="3200" kern="1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新細明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</a:t>
            </a: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先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至</a:t>
            </a:r>
            <a:r>
              <a:rPr lang="zh-TW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校務系統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請假</a:t>
            </a:r>
            <a:endParaRPr lang="zh-TW" altLang="zh-TW" sz="2800" kern="1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2.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單位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主管</a:t>
            </a:r>
            <a:r>
              <a:rPr lang="zh-TW" altLang="en-US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知悉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導師應先知會學務處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endParaRPr lang="zh-TW" altLang="zh-TW" sz="2800" kern="1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先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至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教務處處理課務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問題</a:t>
            </a:r>
            <a:endParaRPr lang="en-US" altLang="zh-TW" sz="2800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填寫調代課單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讓</a:t>
            </a:r>
            <a:r>
              <a:rPr lang="zh-TW" altLang="zh-TW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教學</a:t>
            </a:r>
            <a:r>
              <a:rPr lang="zh-TW" altLang="zh-TW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組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及</a:t>
            </a:r>
            <a:r>
              <a:rPr lang="zh-TW" altLang="zh-TW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教務</a:t>
            </a:r>
            <a:r>
              <a:rPr lang="zh-TW" altLang="zh-TW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主任</a:t>
            </a:r>
            <a:endParaRPr lang="en-US" altLang="zh-TW" sz="28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28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知悉</a:t>
            </a:r>
            <a:r>
              <a:rPr lang="zh-TW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2800" kern="100" dirty="0">
              <a:solidFill>
                <a:prstClr val="black">
                  <a:lumMod val="75000"/>
                  <a:lumOff val="25000"/>
                </a:prstClr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</a:t>
            </a:r>
            <a:r>
              <a:rPr lang="zh-TW" altLang="en-US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</a:t>
            </a:r>
            <a:r>
              <a:rPr lang="en-US" altLang="zh-TW" sz="2800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en-US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若遇</a:t>
            </a:r>
            <a:r>
              <a:rPr lang="zh-TW" altLang="zh-TW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重大集會</a:t>
            </a:r>
            <a:r>
              <a:rPr lang="zh-TW" altLang="zh-TW" sz="2800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須請假者，請</a:t>
            </a:r>
            <a:r>
              <a:rPr lang="zh-TW" altLang="zh-TW" sz="28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親自</a:t>
            </a:r>
            <a:r>
              <a:rPr lang="zh-TW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向校長</a:t>
            </a:r>
            <a:r>
              <a:rPr lang="zh-TW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請假</a:t>
            </a:r>
            <a:r>
              <a:rPr lang="zh-TW" altLang="en-US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。</a:t>
            </a:r>
            <a:endParaRPr lang="zh-TW" altLang="zh-TW" sz="2800" kern="1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95125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75656" y="764704"/>
            <a:ext cx="6912768" cy="61033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indent="-151130">
              <a:spcAft>
                <a:spcPts val="0"/>
              </a:spcAft>
            </a:pPr>
            <a:r>
              <a:rPr lang="zh-TW" altLang="zh-TW" sz="40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參、備課討論主題</a:t>
            </a:r>
            <a:r>
              <a:rPr lang="zh-TW" altLang="en-US" sz="40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     </a:t>
            </a:r>
            <a:r>
              <a:rPr lang="zh-TW" altLang="en-US" sz="4000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    </a:t>
            </a:r>
            <a:r>
              <a:rPr lang="en-US" altLang="zh-TW" sz="4000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1</a:t>
            </a:r>
            <a:r>
              <a:rPr lang="zh-TW" altLang="zh-TW" sz="22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/>
            </a:r>
            <a:br>
              <a:rPr lang="zh-TW" altLang="zh-TW" sz="2200" b="1" kern="100" dirty="0">
                <a:solidFill>
                  <a:srgbClr val="FF0000"/>
                </a:solidFill>
                <a:latin typeface="微軟正黑體"/>
                <a:cs typeface="Times New Roman"/>
              </a:rPr>
            </a:br>
            <a:endParaRPr lang="zh-TW" altLang="en-US" b="1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15616" y="1484784"/>
            <a:ext cx="7632847" cy="4968552"/>
          </a:xfrm>
        </p:spPr>
        <p:txBody>
          <a:bodyPr>
            <a:normAutofit fontScale="47500" lnSpcReduction="20000"/>
          </a:bodyPr>
          <a:lstStyle/>
          <a:p>
            <a:pPr marL="53340" indent="0" algn="just">
              <a:buNone/>
            </a:pPr>
            <a:r>
              <a:rPr lang="zh-TW" altLang="en-US" sz="63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zh-TW" altLang="zh-TW" sz="63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63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各領域「學校本位主題教學」</a:t>
            </a:r>
            <a:r>
              <a:rPr lang="zh-TW" altLang="zh-TW" sz="63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修正</a:t>
            </a:r>
            <a:endParaRPr lang="en-US" altLang="zh-TW" sz="6300" b="1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340" indent="0" algn="just">
              <a:buNone/>
            </a:pPr>
            <a:r>
              <a:rPr lang="zh-TW" altLang="en-US" sz="40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en-US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en-US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確認</a:t>
            </a:r>
            <a:r>
              <a:rPr lang="en-US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107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學年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度各領域七、八、九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</a:t>
            </a:r>
            <a:endParaRPr lang="en-US" altLang="zh-TW" sz="51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340" indent="0" algn="just">
              <a:buNone/>
            </a:pPr>
            <a:r>
              <a:rPr lang="zh-TW" altLang="en-US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sz="5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學校本位主題教學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zh-TW" sz="5100" b="1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實施主題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5100" b="1" u="sng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</a:t>
            </a:r>
            <a:endParaRPr lang="en-US" altLang="zh-TW" sz="5100" b="1" u="sng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340" indent="0" algn="just">
              <a:buNone/>
            </a:pPr>
            <a:r>
              <a:rPr lang="zh-TW" altLang="en-US" sz="51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100" b="1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zh-TW" sz="5100" b="1" u="sng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</a:t>
            </a:r>
            <a:r>
              <a:rPr lang="zh-TW" altLang="zh-TW" sz="5100" b="1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計劃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5100" b="1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實施日期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</a:t>
            </a:r>
            <a:r>
              <a:rPr lang="zh-TW" altLang="zh-TW" sz="5100" b="1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需要節數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zh-TW" sz="5100" b="1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實施流程</a:t>
            </a:r>
            <a:r>
              <a:rPr lang="en-US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,</a:t>
            </a:r>
          </a:p>
          <a:p>
            <a:pPr marL="53340" indent="0" algn="just">
              <a:buNone/>
            </a:pPr>
            <a:r>
              <a:rPr lang="zh-TW" altLang="en-US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請依規定</a:t>
            </a:r>
            <a:r>
              <a:rPr lang="zh-TW" altLang="zh-TW" sz="5100" b="1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落實教學</a:t>
            </a:r>
            <a:r>
              <a:rPr lang="zh-TW" altLang="zh-TW" sz="5100" u="sng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266700" indent="0" algn="just">
              <a:buNone/>
            </a:pP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無論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主題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是否</a:t>
            </a:r>
            <a:r>
              <a:rPr lang="zh-TW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有所修正，都請召集人將相關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紙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endParaRPr lang="en-US" altLang="zh-TW" sz="5100" kern="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indent="0" algn="just">
              <a:buNone/>
            </a:pPr>
            <a:r>
              <a:rPr lang="zh-TW" altLang="en-US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</a:t>
            </a:r>
            <a:r>
              <a:rPr lang="en-US" altLang="zh-TW" sz="51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附件一</a:t>
            </a:r>
            <a:r>
              <a:rPr lang="en-US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51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5100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zh-TW" sz="5100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sz="5100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28</a:t>
            </a:r>
            <a:r>
              <a:rPr lang="zh-TW" altLang="zh-TW" sz="5100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</a:t>
            </a:r>
            <a:r>
              <a:rPr lang="en-US" altLang="zh-TW" sz="5100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5100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星期</a:t>
            </a:r>
            <a:r>
              <a:rPr lang="zh-TW" altLang="en-US" sz="5100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sz="5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5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備課結束後，交</a:t>
            </a:r>
            <a:r>
              <a:rPr lang="zh-TW" altLang="zh-TW" sz="5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回</a:t>
            </a:r>
            <a:endParaRPr lang="en-US" altLang="zh-TW" sz="51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66700" indent="0" algn="just">
              <a:buNone/>
            </a:pPr>
            <a:r>
              <a:rPr lang="zh-TW" altLang="en-US" sz="51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51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給教務處</a:t>
            </a:r>
            <a:r>
              <a:rPr lang="zh-TW" altLang="en-US" sz="5100" u="sng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慧華</a:t>
            </a:r>
            <a:r>
              <a:rPr lang="zh-TW" altLang="zh-TW" sz="5100" kern="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小姐。</a:t>
            </a:r>
            <a:endParaRPr lang="zh-TW" altLang="zh-TW" sz="51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3340" indent="0" algn="just">
              <a:buNone/>
            </a:pPr>
            <a:endParaRPr lang="zh-TW" altLang="zh-TW" sz="2900" kern="100" dirty="0">
              <a:latin typeface="Calibri"/>
              <a:ea typeface="新細明體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2609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4628" y="692696"/>
            <a:ext cx="7128792" cy="64465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參、備課</a:t>
            </a:r>
            <a:r>
              <a:rPr lang="zh-TW" altLang="zh-TW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討論主題</a:t>
            </a:r>
            <a:r>
              <a:rPr lang="zh-TW" altLang="en-US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                       </a:t>
            </a:r>
            <a:r>
              <a:rPr lang="en-US" altLang="zh-TW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2</a:t>
            </a:r>
            <a: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/>
            </a:r>
            <a:b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</a:b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556792"/>
            <a:ext cx="8604448" cy="5040560"/>
          </a:xfrm>
          <a:ln>
            <a:solidFill>
              <a:srgbClr val="FFFF00"/>
            </a:solidFill>
          </a:ln>
        </p:spPr>
        <p:txBody>
          <a:bodyPr>
            <a:normAutofit fontScale="25000" lnSpcReduction="20000"/>
          </a:bodyPr>
          <a:lstStyle/>
          <a:p>
            <a:pPr lvl="0" indent="0" algn="just">
              <a:buClr>
                <a:srgbClr val="E78712"/>
              </a:buClr>
              <a:buNone/>
            </a:pPr>
            <a:r>
              <a:rPr lang="zh-TW" altLang="en-US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三</a:t>
            </a:r>
            <a:r>
              <a:rPr lang="zh-TW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zh-TW" altLang="zh-TW" sz="128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工作</a:t>
            </a:r>
            <a:r>
              <a:rPr lang="zh-TW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分配</a:t>
            </a:r>
            <a:r>
              <a:rPr lang="en-US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~(</a:t>
            </a:r>
            <a:r>
              <a:rPr lang="zh-TW" altLang="en-US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附件二</a:t>
            </a:r>
            <a:r>
              <a:rPr lang="en-US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</a:p>
          <a:p>
            <a:pPr lvl="0" indent="0" algn="just">
              <a:buClr>
                <a:srgbClr val="E78712"/>
              </a:buClr>
              <a:buNone/>
            </a:pPr>
            <a:r>
              <a:rPr lang="zh-TW" altLang="en-US" sz="51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51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           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請</a:t>
            </a:r>
            <a:r>
              <a:rPr lang="zh-TW" altLang="zh-TW" sz="9600" u="sng" kern="100" dirty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於</a:t>
            </a:r>
            <a:r>
              <a:rPr lang="en-US" altLang="zh-TW" sz="9600" u="sng" kern="100" dirty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8</a:t>
            </a:r>
            <a:r>
              <a:rPr lang="zh-TW" altLang="zh-TW" sz="9600" u="sng" kern="100" dirty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月</a:t>
            </a:r>
            <a:r>
              <a:rPr lang="en-US" altLang="zh-TW" sz="9600" u="sng" kern="100" dirty="0" smtClean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28</a:t>
            </a:r>
            <a:r>
              <a:rPr lang="zh-TW" altLang="zh-TW" sz="9600" u="sng" kern="100" dirty="0" smtClean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日</a:t>
            </a:r>
            <a:r>
              <a:rPr lang="en-US" altLang="zh-TW" sz="9600" u="sng" kern="100" dirty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(</a:t>
            </a:r>
            <a:r>
              <a:rPr lang="zh-TW" altLang="zh-TW" sz="9600" u="sng" kern="100" dirty="0" smtClean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星期</a:t>
            </a:r>
            <a:r>
              <a:rPr lang="zh-TW" altLang="en-US" sz="9600" u="sng" kern="100" dirty="0" smtClean="0">
                <a:highlight>
                  <a:srgbClr val="FFFF00"/>
                </a:highlight>
                <a:latin typeface="Calibri"/>
                <a:ea typeface="標楷體"/>
                <a:cs typeface="Times New Roman"/>
              </a:rPr>
              <a:t>二</a:t>
            </a:r>
            <a:r>
              <a:rPr lang="en-US" altLang="zh-TW" sz="9600" kern="100" dirty="0" smtClean="0">
                <a:latin typeface="Calibri"/>
                <a:ea typeface="標楷體"/>
                <a:cs typeface="Times New Roman"/>
              </a:rPr>
              <a:t>)</a:t>
            </a:r>
            <a:r>
              <a:rPr lang="zh-TW" altLang="zh-TW" sz="9600" kern="100" dirty="0">
                <a:latin typeface="Calibri"/>
                <a:ea typeface="標楷體"/>
                <a:cs typeface="Times New Roman"/>
              </a:rPr>
              <a:t>備課結束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後</a:t>
            </a:r>
            <a:r>
              <a:rPr lang="zh-TW" altLang="zh-TW" sz="9600" kern="100" dirty="0">
                <a:latin typeface="Calibri"/>
                <a:ea typeface="標楷體"/>
                <a:cs typeface="Times New Roman"/>
              </a:rPr>
              <a:t>，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交</a:t>
            </a:r>
            <a:r>
              <a:rPr lang="zh-TW" altLang="zh-TW" sz="9600" kern="100" dirty="0">
                <a:latin typeface="Calibri"/>
                <a:ea typeface="標楷體"/>
                <a:cs typeface="Times New Roman"/>
              </a:rPr>
              <a:t>回給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教務處</a:t>
            </a:r>
            <a:r>
              <a:rPr lang="zh-TW" altLang="en-US" sz="9600" b="1" u="sng" kern="100" dirty="0" smtClean="0">
                <a:latin typeface="Calibri"/>
                <a:ea typeface="標楷體"/>
                <a:cs typeface="Times New Roman"/>
              </a:rPr>
              <a:t>慧華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小</a:t>
            </a:r>
            <a:endParaRPr lang="en-US" altLang="zh-TW" sz="9600" kern="100" dirty="0" smtClean="0">
              <a:latin typeface="Calibri"/>
              <a:ea typeface="標楷體"/>
              <a:cs typeface="Times New Roman"/>
            </a:endParaRPr>
          </a:p>
          <a:p>
            <a:pPr lvl="0" indent="0" algn="just">
              <a:buClr>
                <a:srgbClr val="E78712"/>
              </a:buClr>
              <a:buNone/>
            </a:pPr>
            <a:r>
              <a:rPr lang="zh-TW" altLang="en-US" sz="9600" kern="100" dirty="0"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9600" kern="100" dirty="0" smtClean="0">
                <a:latin typeface="Calibri"/>
                <a:ea typeface="標楷體"/>
                <a:cs typeface="Times New Roman"/>
              </a:rPr>
              <a:t>       </a:t>
            </a:r>
            <a:r>
              <a:rPr lang="zh-TW" altLang="zh-TW" sz="9600" kern="100" dirty="0" smtClean="0">
                <a:latin typeface="Calibri"/>
                <a:ea typeface="標楷體"/>
                <a:cs typeface="Times New Roman"/>
              </a:rPr>
              <a:t>姐。</a:t>
            </a:r>
            <a:endParaRPr lang="en-US" altLang="zh-TW" sz="9600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新細明體"/>
              <a:cs typeface="Times New Roman"/>
            </a:endParaRPr>
          </a:p>
          <a:p>
            <a:pPr lvl="0" indent="0" algn="just">
              <a:buClr>
                <a:srgbClr val="E78712"/>
              </a:buClr>
              <a:buNone/>
            </a:pPr>
            <a:r>
              <a:rPr lang="zh-TW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四</a:t>
            </a:r>
            <a:r>
              <a:rPr lang="zh-TW" altLang="zh-TW" sz="128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、研習</a:t>
            </a:r>
            <a:r>
              <a:rPr lang="zh-TW" altLang="zh-TW" sz="128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規劃</a:t>
            </a:r>
            <a:r>
              <a:rPr lang="zh-TW" altLang="zh-TW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zh-TW" altLang="zh-TW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zh-TW" altLang="en-US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en-US" altLang="zh-TW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信箱下載</a:t>
            </a:r>
            <a:r>
              <a:rPr lang="zh-TW" altLang="zh-TW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sz="9600" kern="100" dirty="0" smtClean="0">
                <a:latin typeface="Calibri"/>
                <a:ea typeface="標楷體"/>
                <a:cs typeface="Times New Roman"/>
              </a:rPr>
              <a:t>                 </a:t>
            </a:r>
            <a:endParaRPr lang="en-US" altLang="zh-TW" sz="9600" kern="100" dirty="0" smtClean="0">
              <a:latin typeface="Calibri"/>
              <a:ea typeface="標楷體"/>
              <a:cs typeface="Times New Roman"/>
            </a:endParaRPr>
          </a:p>
          <a:p>
            <a:pPr lvl="0" indent="0" algn="just">
              <a:buClr>
                <a:srgbClr val="E78712"/>
              </a:buClr>
              <a:buNone/>
            </a:pPr>
            <a:r>
              <a:rPr lang="zh-TW" altLang="en-US" sz="9600" kern="100" dirty="0"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9600" kern="100" dirty="0" smtClean="0">
                <a:latin typeface="Calibri"/>
                <a:ea typeface="標楷體"/>
                <a:cs typeface="Times New Roman"/>
              </a:rPr>
              <a:t>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請各領域自行討論與規劃本學期領域內之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研</a:t>
            </a:r>
            <a:endParaRPr lang="en-US" altLang="zh-TW" sz="9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習主題與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計畫等要項。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25781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本學期辦理研習期間為</a:t>
            </a:r>
            <a:r>
              <a:rPr lang="en-US" altLang="zh-TW" sz="9600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11</a:t>
            </a:r>
            <a:r>
              <a:rPr lang="zh-TW" altLang="zh-TW" sz="9600" u="sng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9600" u="sng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</a:t>
            </a:r>
            <a:r>
              <a:rPr lang="zh-TW" altLang="zh-TW" sz="9600" u="sng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9600" u="sng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~</a:t>
            </a:r>
            <a:r>
              <a:rPr lang="en-US" altLang="zh-TW" sz="9600" u="sng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11</a:t>
            </a:r>
            <a:r>
              <a:rPr lang="zh-TW" altLang="zh-TW" sz="9600" u="sng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9600" u="sng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30</a:t>
            </a:r>
            <a:r>
              <a:rPr lang="zh-TW" altLang="zh-TW" sz="9600" u="sng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9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5781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請配合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辦理完畢，已利經費核銷。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3.</a:t>
            </a:r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因經費有限，依申請先後順予核予申請補助</a:t>
            </a:r>
            <a:r>
              <a:rPr lang="zh-TW" altLang="zh-TW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endParaRPr lang="en-US" altLang="zh-TW" sz="9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0">
              <a:buNone/>
            </a:pPr>
            <a:r>
              <a:rPr lang="zh-TW" altLang="en-US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每一</a:t>
            </a:r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場次</a:t>
            </a:r>
            <a:r>
              <a:rPr lang="en-US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小時，補助經費</a:t>
            </a:r>
            <a:r>
              <a:rPr lang="en-US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2,000</a:t>
            </a:r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元；若</a:t>
            </a:r>
            <a:r>
              <a:rPr lang="zh-TW" altLang="zh-TW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經費</a:t>
            </a:r>
            <a:endParaRPr lang="en-US" altLang="zh-TW" sz="9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indent="0">
              <a:buNone/>
            </a:pPr>
            <a:r>
              <a:rPr lang="zh-TW" altLang="en-US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9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zh-TW" sz="9600" dirty="0">
                <a:latin typeface="標楷體" panose="03000509000000000000" pitchFamily="65" charset="-120"/>
                <a:ea typeface="標楷體" panose="03000509000000000000" pitchFamily="65" charset="-120"/>
              </a:rPr>
              <a:t>罄，即停止申請。 </a:t>
            </a:r>
            <a:endParaRPr lang="en-US" altLang="zh-TW" sz="9600" kern="100" dirty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indent="0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研習初步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計畫請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於</a:t>
            </a:r>
            <a:r>
              <a:rPr lang="en-US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9</a:t>
            </a:r>
            <a:r>
              <a:rPr lang="zh-TW" altLang="en-US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30</a:t>
            </a:r>
            <a:r>
              <a:rPr lang="zh-TW" altLang="en-US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交回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教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務處</a:t>
            </a:r>
            <a:r>
              <a:rPr lang="zh-TW" altLang="en-US" sz="9600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慧華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小姐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indent="0" algn="just">
              <a:buNone/>
            </a:pPr>
            <a:endParaRPr lang="zh-TW" altLang="zh-TW" sz="36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sz="3400" dirty="0"/>
          </a:p>
        </p:txBody>
      </p:sp>
    </p:spTree>
    <p:extLst>
      <p:ext uri="{BB962C8B-B14F-4D97-AF65-F5344CB8AC3E}">
        <p14:creationId xmlns:p14="http://schemas.microsoft.com/office/powerpoint/2010/main" val="41286325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7664" y="692696"/>
            <a:ext cx="7130752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zh-TW" altLang="zh-TW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參、備課討論主題</a:t>
            </a:r>
            <a:r>
              <a:rPr lang="zh-TW" altLang="en-US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           </a:t>
            </a:r>
            <a:r>
              <a:rPr lang="zh-TW" altLang="en-US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               </a:t>
            </a:r>
            <a:r>
              <a:rPr lang="en-US" altLang="zh-TW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3</a:t>
            </a:r>
            <a: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/>
            </a:r>
            <a:b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</a:b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265338"/>
            <a:ext cx="8568952" cy="5184576"/>
          </a:xfrm>
        </p:spPr>
        <p:txBody>
          <a:bodyPr>
            <a:normAutofit fontScale="25000" lnSpcReduction="20000"/>
          </a:bodyPr>
          <a:lstStyle/>
          <a:p>
            <a:pPr indent="0" algn="just">
              <a:buNone/>
            </a:pPr>
            <a:r>
              <a:rPr lang="zh-TW" altLang="zh-TW" sz="12800" b="1" kern="100" dirty="0">
                <a:latin typeface="Calibri"/>
                <a:ea typeface="標楷體"/>
                <a:cs typeface="Times New Roman"/>
              </a:rPr>
              <a:t>五、</a:t>
            </a:r>
            <a:r>
              <a:rPr lang="zh-TW" altLang="zh-TW" sz="12800" b="1" kern="100" dirty="0" smtClean="0">
                <a:latin typeface="Calibri"/>
                <a:ea typeface="標楷體"/>
                <a:cs typeface="Times New Roman"/>
              </a:rPr>
              <a:t>成績</a:t>
            </a:r>
            <a:r>
              <a:rPr lang="zh-TW" altLang="zh-TW" sz="12800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考查</a:t>
            </a:r>
            <a:r>
              <a:rPr lang="zh-TW" altLang="zh-TW" sz="12800" b="1" kern="100" dirty="0" smtClean="0">
                <a:latin typeface="Calibri"/>
                <a:ea typeface="標楷體"/>
                <a:cs typeface="Times New Roman"/>
              </a:rPr>
              <a:t>評量</a:t>
            </a:r>
            <a:r>
              <a:rPr lang="zh-TW" altLang="zh-TW" sz="12800" b="1" kern="100" dirty="0">
                <a:latin typeface="Calibri"/>
                <a:ea typeface="標楷體"/>
                <a:cs typeface="Times New Roman"/>
              </a:rPr>
              <a:t>方式</a:t>
            </a:r>
            <a:r>
              <a:rPr lang="zh-TW" altLang="zh-TW" sz="12800" b="1" kern="100" dirty="0" smtClean="0">
                <a:latin typeface="Calibri"/>
                <a:ea typeface="標楷體"/>
                <a:cs typeface="Times New Roman"/>
              </a:rPr>
              <a:t>修正</a:t>
            </a:r>
            <a:endParaRPr lang="en-US" altLang="zh-TW" sz="12800" b="1" kern="100" dirty="0" smtClean="0">
              <a:latin typeface="Calibri"/>
              <a:ea typeface="標楷體"/>
              <a:cs typeface="Times New Roman"/>
            </a:endParaRPr>
          </a:p>
          <a:p>
            <a:pPr marL="275590" indent="0" algn="just">
              <a:buNone/>
            </a:pPr>
            <a:r>
              <a:rPr lang="zh-TW" altLang="en-US" sz="3200" kern="100" dirty="0" smtClean="0">
                <a:latin typeface="Calibri"/>
                <a:ea typeface="標楷體"/>
                <a:cs typeface="Times New Roman"/>
              </a:rPr>
              <a:t>   </a:t>
            </a:r>
            <a:r>
              <a:rPr lang="zh-TW" altLang="en-US" sz="3600" kern="100" dirty="0" smtClean="0">
                <a:latin typeface="Calibri"/>
                <a:ea typeface="標楷體"/>
                <a:cs typeface="Times New Roman"/>
              </a:rPr>
              <a:t>     </a:t>
            </a:r>
            <a:r>
              <a:rPr lang="zh-TW" altLang="en-US" sz="9600" kern="100" dirty="0" smtClean="0">
                <a:latin typeface="Calibri"/>
                <a:ea typeface="標楷體"/>
                <a:cs typeface="Times New Roman"/>
              </a:rPr>
              <a:t>       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1.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請各領域老師務必</a:t>
            </a:r>
            <a:r>
              <a:rPr lang="zh-TW" altLang="zh-TW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依據領域所制定之成績考查</a:t>
            </a:r>
            <a:r>
              <a:rPr lang="zh-TW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評</a:t>
            </a:r>
            <a:endParaRPr lang="en-US" altLang="zh-TW" sz="96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 </a:t>
            </a:r>
            <a:r>
              <a:rPr lang="zh-TW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量</a:t>
            </a:r>
            <a:r>
              <a:rPr lang="zh-TW" altLang="zh-TW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方式</a:t>
            </a:r>
            <a:r>
              <a:rPr lang="zh-TW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，進行考查</a:t>
            </a:r>
            <a:r>
              <a:rPr lang="zh-TW" altLang="en-US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，若有更正請紀錄說明並且</a:t>
            </a:r>
            <a:endParaRPr lang="en-US" altLang="zh-TW" sz="9600" kern="100" dirty="0" smtClean="0">
              <a:solidFill>
                <a:srgbClr val="FF0000"/>
              </a:solidFill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 </a:t>
            </a:r>
            <a:r>
              <a:rPr lang="zh-TW" altLang="en-US" sz="9600" u="sng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領召簽名</a:t>
            </a:r>
            <a:r>
              <a:rPr lang="zh-TW" altLang="zh-TW" sz="96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9600" kern="100" dirty="0">
              <a:solidFill>
                <a:srgbClr val="FF0000"/>
              </a:solidFill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27432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請於</a:t>
            </a:r>
            <a:r>
              <a:rPr lang="zh-TW" altLang="zh-TW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開學期初向學生充分說明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本學期的成績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考查</a:t>
            </a:r>
            <a:endParaRPr lang="en-US" altLang="zh-TW" sz="9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7432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評量方式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比例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如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每一階段平時考成績評量方式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:</a:t>
            </a:r>
          </a:p>
          <a:p>
            <a:pPr marL="27432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作業佔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40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%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，紙筆測驗佔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40%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，學習態度佔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20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%</a:t>
            </a:r>
          </a:p>
          <a:p>
            <a:pPr marL="27432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等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26670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3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請確切依領域所制定之評量方式及比例進行考核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endParaRPr lang="en-US" altLang="zh-TW" sz="9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6670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切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勿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名實不符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，以達公平性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4</a:t>
            </a:r>
            <a:r>
              <a:rPr lang="en-US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.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本學期若有做任何修正，請直接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在</a:t>
            </a:r>
            <a:r>
              <a:rPr lang="zh-TW" altLang="zh-TW" sz="9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附件</a:t>
            </a:r>
            <a:r>
              <a:rPr lang="zh-TW" altLang="en-US" sz="9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做更</a:t>
            </a:r>
            <a:endParaRPr lang="en-US" altLang="zh-TW" sz="9600" kern="100" dirty="0" smtClean="0">
              <a:latin typeface="Times New Roman" panose="02020603050405020304" pitchFamily="18" charset="0"/>
              <a:ea typeface="標楷體"/>
              <a:cs typeface="Times New Roman" panose="02020603050405020304" pitchFamily="18" charset="0"/>
            </a:endParaRPr>
          </a:p>
          <a:p>
            <a:pPr marL="27559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正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不論是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否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有所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修正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，</a:t>
            </a:r>
            <a:r>
              <a:rPr lang="en-US" altLang="zh-TW" sz="9600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zh-TW" sz="96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附件</a:t>
            </a:r>
            <a:r>
              <a:rPr lang="zh-TW" altLang="en-US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四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請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於</a:t>
            </a:r>
            <a:r>
              <a:rPr lang="en-US" altLang="zh-TW" sz="9600" b="1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8</a:t>
            </a:r>
            <a:r>
              <a:rPr lang="zh-TW" altLang="zh-TW" sz="96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月</a:t>
            </a:r>
            <a:r>
              <a:rPr lang="en-US" altLang="zh-TW" sz="96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28</a:t>
            </a:r>
            <a:r>
              <a:rPr lang="zh-TW" altLang="zh-TW" sz="96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日</a:t>
            </a:r>
            <a:r>
              <a:rPr lang="en-US" altLang="zh-TW" sz="9600" b="1" kern="1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(</a:t>
            </a:r>
            <a:r>
              <a:rPr lang="zh-TW" altLang="zh-TW" sz="96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星期</a:t>
            </a:r>
            <a:r>
              <a:rPr lang="zh-TW" altLang="en-US" sz="9600" b="1" kern="100" dirty="0" smtClean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二</a:t>
            </a:r>
            <a:r>
              <a:rPr lang="en-US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)</a:t>
            </a:r>
          </a:p>
          <a:p>
            <a:pPr marL="275590" indent="0" algn="just">
              <a:buNone/>
            </a:pPr>
            <a:r>
              <a:rPr lang="zh-TW" altLang="en-US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</a:t>
            </a:r>
            <a:r>
              <a:rPr lang="zh-TW" altLang="en-US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            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備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課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結束後，交</a:t>
            </a:r>
            <a:r>
              <a:rPr lang="zh-TW" altLang="zh-TW" sz="9600" kern="100" dirty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回註冊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組</a:t>
            </a:r>
            <a:r>
              <a:rPr lang="zh-TW" altLang="en-US" sz="9600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愉靜</a:t>
            </a:r>
            <a:r>
              <a:rPr lang="zh-TW" altLang="zh-TW" sz="9600" u="sng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組長</a:t>
            </a:r>
            <a:r>
              <a:rPr lang="zh-TW" altLang="zh-TW" sz="9600" kern="100" dirty="0" smtClean="0">
                <a:latin typeface="Times New Roman" panose="02020603050405020304" pitchFamily="18" charset="0"/>
                <a:ea typeface="標楷體"/>
                <a:cs typeface="Times New Roman" panose="02020603050405020304" pitchFamily="18" charset="0"/>
              </a:rPr>
              <a:t>。</a:t>
            </a:r>
            <a:endParaRPr lang="zh-TW" altLang="zh-TW" sz="9600" kern="100" dirty="0">
              <a:latin typeface="Times New Roman" panose="02020603050405020304" pitchFamily="18" charset="0"/>
              <a:ea typeface="新細明體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altLang="zh-TW" sz="3200" u="sng" kern="100" dirty="0" smtClean="0">
                <a:latin typeface="Calibri"/>
                <a:ea typeface="標楷體"/>
                <a:cs typeface="Times New Roman"/>
              </a:rPr>
              <a:t> </a:t>
            </a:r>
            <a:endParaRPr lang="zh-TW" altLang="zh-TW" sz="3200" u="sng" kern="100" dirty="0"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endParaRPr lang="zh-TW" altLang="zh-TW" sz="30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77505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6589199" cy="6446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zh-TW" altLang="zh-TW" sz="40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參、備課討論主題</a:t>
            </a:r>
            <a:r>
              <a:rPr lang="zh-TW" altLang="en-US" sz="40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>   </a:t>
            </a:r>
            <a:r>
              <a:rPr lang="zh-TW" altLang="en-US" sz="4000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               </a:t>
            </a:r>
            <a:r>
              <a:rPr lang="en-US" altLang="zh-TW" sz="3200" b="1" kern="100" dirty="0" smtClean="0">
                <a:solidFill>
                  <a:srgbClr val="FF0000"/>
                </a:solidFill>
                <a:latin typeface="微軟正黑體"/>
                <a:cs typeface="Times New Roman"/>
              </a:rPr>
              <a:t>4</a:t>
            </a:r>
            <a: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  <a:t/>
            </a:r>
            <a:br>
              <a:rPr lang="zh-TW" altLang="zh-TW" sz="3200" b="1" kern="100" dirty="0">
                <a:solidFill>
                  <a:srgbClr val="FF0000"/>
                </a:solidFill>
                <a:latin typeface="微軟正黑體"/>
                <a:cs typeface="Times New Roman"/>
              </a:rPr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266876"/>
            <a:ext cx="7922840" cy="4968552"/>
          </a:xfrm>
        </p:spPr>
        <p:txBody>
          <a:bodyPr>
            <a:normAutofit fontScale="85000" lnSpcReduction="10000"/>
          </a:bodyPr>
          <a:lstStyle/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六</a:t>
            </a:r>
            <a:r>
              <a:rPr lang="zh-TW" altLang="zh-TW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zh-TW" altLang="en-US" sz="36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新北市國中教育會考</a:t>
            </a:r>
            <a:r>
              <a:rPr lang="zh-TW" altLang="en-US" sz="3600" b="1" u="sng" kern="100" dirty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減 </a:t>
            </a:r>
            <a:r>
              <a:rPr lang="en-US" altLang="zh-TW" sz="3600" b="1" u="sng" kern="100" dirty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C</a:t>
            </a:r>
            <a:r>
              <a:rPr lang="zh-TW" altLang="en-US" sz="3600" b="1" u="sng" kern="100" dirty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600" b="1" u="sng" kern="100" dirty="0" smtClean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計畫</a:t>
            </a:r>
            <a:endParaRPr lang="en-US" altLang="zh-TW" sz="3600" b="1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標楷體"/>
              <a:cs typeface="Times New Roman"/>
            </a:endParaRPr>
          </a:p>
          <a:p>
            <a:pPr lvl="0" algn="just">
              <a:buClr>
                <a:srgbClr val="E78712"/>
              </a:buClr>
            </a:pP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一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0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依新北市政府教育局函文計畫辦理。</a:t>
            </a:r>
            <a:endParaRPr lang="en-US" altLang="zh-TW" sz="3000" b="1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標楷體"/>
              <a:cs typeface="Times New Roman"/>
            </a:endParaRPr>
          </a:p>
          <a:p>
            <a:pPr lvl="0" algn="just">
              <a:buClr>
                <a:srgbClr val="E78712"/>
              </a:buClr>
            </a:pP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二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針對各領域</a:t>
            </a:r>
            <a:r>
              <a:rPr lang="en-US" altLang="zh-TW" sz="3300" b="1" kern="100" dirty="0" smtClean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106</a:t>
            </a:r>
            <a:r>
              <a:rPr lang="zh-TW" altLang="en-US" sz="3300" b="1" kern="100" dirty="0" smtClean="0">
                <a:solidFill>
                  <a:srgbClr val="0000FF"/>
                </a:solidFill>
                <a:latin typeface="Calibri"/>
                <a:ea typeface="標楷體"/>
                <a:cs typeface="Times New Roman"/>
              </a:rPr>
              <a:t>學年度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所提出的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改善策略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、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預期目標</a:t>
            </a:r>
            <a:r>
              <a:rPr lang="zh-TW" altLang="en-US" sz="3300" b="1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檢視學生學習成效。</a:t>
            </a:r>
            <a:endParaRPr lang="en-US" altLang="zh-TW" sz="3300" b="1" kern="100" dirty="0" smtClean="0">
              <a:solidFill>
                <a:schemeClr val="tx1"/>
              </a:solidFill>
              <a:latin typeface="Calibri"/>
              <a:ea typeface="標楷體"/>
              <a:cs typeface="Times New Roman"/>
            </a:endParaRPr>
          </a:p>
          <a:p>
            <a:pPr lvl="0">
              <a:buClr>
                <a:srgbClr val="E78712"/>
              </a:buClr>
            </a:pP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三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落實分析</a:t>
            </a:r>
            <a:r>
              <a:rPr lang="en-US" altLang="zh-TW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107</a:t>
            </a:r>
            <a:r>
              <a:rPr lang="zh-TW" altLang="en-US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年度</a:t>
            </a:r>
            <a:r>
              <a:rPr lang="zh-TW" altLang="en-US" sz="3300" b="1" kern="100" dirty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國中教育會考</a:t>
            </a:r>
            <a:r>
              <a:rPr lang="zh-TW" altLang="en-US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成績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，並擬</a:t>
            </a:r>
            <a:endParaRPr lang="en-US" altLang="zh-TW" sz="3300" b="1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標楷體"/>
              <a:cs typeface="Times New Roman"/>
            </a:endParaRPr>
          </a:p>
          <a:p>
            <a:pPr marL="0" lvl="0" indent="0">
              <a:buClr>
                <a:srgbClr val="E78712"/>
              </a:buClr>
              <a:buNone/>
            </a:pPr>
            <a:r>
              <a:rPr lang="zh-TW" altLang="en-US" sz="33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       定自主</a:t>
            </a:r>
            <a:r>
              <a:rPr lang="zh-TW" altLang="en-US" sz="33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改善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計畫 </a:t>
            </a:r>
            <a:r>
              <a:rPr lang="en-US" altLang="zh-TW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目前本校</a:t>
            </a:r>
            <a:r>
              <a:rPr lang="en-US" altLang="zh-TW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C</a:t>
            </a:r>
            <a:r>
              <a:rPr lang="zh-TW" altLang="en-US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偏多</a:t>
            </a:r>
            <a:r>
              <a:rPr lang="en-US" altLang="zh-TW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srgbClr val="CC0000"/>
                </a:solidFill>
                <a:latin typeface="Calibri"/>
                <a:ea typeface="標楷體"/>
                <a:cs typeface="Times New Roman"/>
              </a:rPr>
              <a:t>，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。</a:t>
            </a:r>
            <a:endParaRPr lang="en-US" altLang="zh-TW" sz="3300" b="1" kern="100" dirty="0" smtClean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33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 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四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提出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108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年度教育會考預期目標，</a:t>
            </a:r>
            <a:r>
              <a:rPr lang="zh-TW" altLang="en-US" sz="3300" b="1" kern="100" dirty="0" smtClean="0">
                <a:solidFill>
                  <a:srgbClr val="3333FF"/>
                </a:solidFill>
                <a:latin typeface="Calibri"/>
                <a:ea typeface="標楷體"/>
                <a:cs typeface="Times New Roman"/>
              </a:rPr>
              <a:t>提升學生</a:t>
            </a:r>
            <a:endParaRPr lang="en-US" altLang="zh-TW" sz="3300" b="1" kern="100" dirty="0" smtClean="0">
              <a:solidFill>
                <a:srgbClr val="3333FF"/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3300" b="1" kern="100" dirty="0">
                <a:solidFill>
                  <a:srgbClr val="3333FF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300" b="1" kern="100" dirty="0" smtClean="0">
                <a:solidFill>
                  <a:srgbClr val="3333FF"/>
                </a:solidFill>
                <a:latin typeface="Calibri"/>
                <a:ea typeface="標楷體"/>
                <a:cs typeface="Times New Roman"/>
              </a:rPr>
              <a:t>            學習品質。</a:t>
            </a:r>
            <a:endParaRPr lang="en-US" altLang="zh-TW" sz="3300" b="1" kern="100" dirty="0" smtClean="0">
              <a:solidFill>
                <a:srgbClr val="3333FF"/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r>
              <a:rPr lang="zh-TW" altLang="en-US" sz="3300" b="1" kern="100" dirty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    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五</a:t>
            </a:r>
            <a:r>
              <a:rPr lang="en-US" altLang="zh-TW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相關資料請於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9/6(</a:t>
            </a:r>
            <a:r>
              <a:rPr lang="zh-TW" altLang="en-US" sz="33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四</a:t>
            </a:r>
            <a:r>
              <a:rPr lang="en-US" altLang="zh-TW" sz="3300" b="1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)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前繳回本處</a:t>
            </a:r>
            <a:r>
              <a:rPr lang="zh-TW" altLang="en-US" sz="3300" b="1" u="sng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慧華</a:t>
            </a:r>
            <a:r>
              <a:rPr lang="zh-TW" altLang="en-US" sz="3300" b="1" kern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alibri"/>
                <a:ea typeface="標楷體"/>
                <a:cs typeface="Times New Roman"/>
              </a:rPr>
              <a:t>小姐。</a:t>
            </a:r>
            <a:endParaRPr lang="en-US" altLang="zh-TW" sz="3300" b="1" kern="100" dirty="0" smtClean="0">
              <a:solidFill>
                <a:srgbClr val="CC0000"/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endParaRPr lang="en-US" altLang="zh-TW" sz="2800" b="1" kern="100" dirty="0" smtClean="0">
              <a:solidFill>
                <a:srgbClr val="CC0000"/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endParaRPr lang="en-US" altLang="zh-TW" sz="2800" b="1" kern="100" dirty="0" smtClean="0">
              <a:solidFill>
                <a:srgbClr val="CC0000"/>
              </a:solidFill>
              <a:latin typeface="Calibri"/>
              <a:ea typeface="標楷體"/>
              <a:cs typeface="Times New Roman"/>
            </a:endParaRPr>
          </a:p>
          <a:p>
            <a:pPr marL="0" lvl="0" indent="0" algn="just">
              <a:buClr>
                <a:srgbClr val="E78712"/>
              </a:buClr>
              <a:buNone/>
            </a:pPr>
            <a:endParaRPr lang="en-US" altLang="zh-TW" sz="2800" b="1" kern="100" dirty="0">
              <a:solidFill>
                <a:srgbClr val="CC0000"/>
              </a:solidFill>
              <a:latin typeface="Calibri"/>
              <a:ea typeface="標楷體"/>
              <a:cs typeface="Times New Roman"/>
            </a:endParaRPr>
          </a:p>
          <a:p>
            <a:pPr lvl="0" algn="just">
              <a:buClr>
                <a:srgbClr val="E78712"/>
              </a:buClr>
            </a:pPr>
            <a:endParaRPr lang="en-US" altLang="zh-TW" sz="2800" b="1" kern="100" dirty="0" smtClean="0">
              <a:solidFill>
                <a:srgbClr val="CC0000"/>
              </a:solidFill>
              <a:latin typeface="Calibri"/>
              <a:ea typeface="標楷體"/>
              <a:cs typeface="Times New Roman"/>
            </a:endParaRPr>
          </a:p>
          <a:p>
            <a:pPr lvl="0" algn="just">
              <a:buClr>
                <a:srgbClr val="E78712"/>
              </a:buClr>
            </a:pPr>
            <a:endParaRPr lang="en-US" altLang="zh-TW" sz="3200" b="1" kern="100" dirty="0" smtClean="0">
              <a:solidFill>
                <a:schemeClr val="tx1"/>
              </a:solidFill>
              <a:latin typeface="Calibri"/>
              <a:ea typeface="標楷體"/>
              <a:cs typeface="Times New Roman"/>
            </a:endParaRPr>
          </a:p>
          <a:p>
            <a:pPr lvl="0" algn="just">
              <a:buClr>
                <a:srgbClr val="E78712"/>
              </a:buClr>
            </a:pPr>
            <a:endParaRPr lang="en-US" altLang="zh-TW" sz="3200" b="1" kern="100" dirty="0">
              <a:solidFill>
                <a:schemeClr val="tx1"/>
              </a:solidFill>
              <a:latin typeface="Calibri"/>
              <a:ea typeface="標楷體"/>
              <a:cs typeface="Times New Roman"/>
            </a:endParaRPr>
          </a:p>
          <a:p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5555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59633" y="624110"/>
            <a:ext cx="7274768" cy="572642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13970" indent="-128270">
              <a:spcAft>
                <a:spcPts val="0"/>
              </a:spcAft>
            </a:pPr>
            <a:r>
              <a:rPr lang="zh-TW" altLang="zh-TW" b="1" kern="100" dirty="0" smtClean="0">
                <a:solidFill>
                  <a:srgbClr val="FF0000"/>
                </a:solidFill>
                <a:latin typeface="+mn-ea"/>
                <a:ea typeface="+mn-ea"/>
                <a:cs typeface="Times New Roman"/>
              </a:rPr>
              <a:t>肆、必須繳回的資料</a:t>
            </a:r>
            <a:r>
              <a:rPr lang="zh-TW" altLang="zh-TW" sz="3200" kern="100" dirty="0" smtClean="0">
                <a:solidFill>
                  <a:srgbClr val="FF0000"/>
                </a:solidFill>
                <a:latin typeface="+mn-ea"/>
                <a:ea typeface="+mn-ea"/>
                <a:cs typeface="Times New Roman"/>
              </a:rPr>
              <a:t/>
            </a:r>
            <a:br>
              <a:rPr lang="zh-TW" altLang="zh-TW" sz="3200" kern="100" dirty="0" smtClean="0">
                <a:solidFill>
                  <a:srgbClr val="FF0000"/>
                </a:solidFill>
                <a:latin typeface="+mn-ea"/>
                <a:ea typeface="+mn-ea"/>
                <a:cs typeface="Times New Roman"/>
              </a:rPr>
            </a:br>
            <a:endParaRPr lang="zh-TW" altLang="en-US" sz="3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55576" y="1556792"/>
            <a:ext cx="7778825" cy="5040560"/>
          </a:xfrm>
        </p:spPr>
        <p:txBody>
          <a:bodyPr>
            <a:noAutofit/>
          </a:bodyPr>
          <a:lstStyle/>
          <a:p>
            <a:r>
              <a:rPr lang="en-US" altLang="zh-TW" sz="2800" b="1" kern="100" dirty="0" smtClean="0">
                <a:latin typeface="Calibri"/>
                <a:ea typeface="標楷體"/>
                <a:cs typeface="Times New Roman"/>
              </a:rPr>
              <a:t>8</a:t>
            </a:r>
            <a:r>
              <a:rPr lang="zh-TW" altLang="zh-TW" sz="2800" b="1" kern="100" dirty="0" smtClean="0">
                <a:latin typeface="Calibri"/>
                <a:ea typeface="標楷體"/>
                <a:cs typeface="Times New Roman"/>
              </a:rPr>
              <a:t>月</a:t>
            </a:r>
            <a:r>
              <a:rPr lang="en-US" altLang="zh-TW" sz="2800" b="1" kern="100" dirty="0" smtClean="0">
                <a:latin typeface="Calibri"/>
                <a:ea typeface="標楷體"/>
                <a:cs typeface="Times New Roman"/>
              </a:rPr>
              <a:t>28</a:t>
            </a:r>
            <a:r>
              <a:rPr lang="zh-TW" altLang="zh-TW" sz="2800" b="1" kern="100" dirty="0" smtClean="0">
                <a:latin typeface="Calibri"/>
                <a:ea typeface="標楷體"/>
                <a:cs typeface="Times New Roman"/>
              </a:rPr>
              <a:t>日</a:t>
            </a:r>
            <a:r>
              <a:rPr lang="en-US" altLang="zh-TW" sz="2800" b="1" kern="100" dirty="0">
                <a:latin typeface="Calibri"/>
                <a:ea typeface="標楷體"/>
                <a:cs typeface="Times New Roman"/>
              </a:rPr>
              <a:t>(</a:t>
            </a:r>
            <a:r>
              <a:rPr lang="zh-TW" altLang="zh-TW" sz="2800" b="1" kern="100" dirty="0" smtClean="0">
                <a:latin typeface="Calibri"/>
                <a:ea typeface="標楷體"/>
                <a:cs typeface="Times New Roman"/>
              </a:rPr>
              <a:t>星期</a:t>
            </a:r>
            <a:r>
              <a:rPr lang="zh-TW" altLang="en-US" sz="2800" b="1" kern="100" dirty="0">
                <a:latin typeface="Calibri"/>
                <a:ea typeface="標楷體"/>
                <a:cs typeface="Times New Roman"/>
              </a:rPr>
              <a:t>二</a:t>
            </a:r>
            <a:r>
              <a:rPr lang="en-US" altLang="zh-TW" sz="2800" b="1" kern="100" dirty="0" smtClean="0">
                <a:latin typeface="Calibri"/>
                <a:ea typeface="標楷體"/>
                <a:cs typeface="Times New Roman"/>
              </a:rPr>
              <a:t>)</a:t>
            </a:r>
            <a:r>
              <a:rPr lang="zh-TW" altLang="zh-TW" sz="2800" b="1" kern="100" dirty="0">
                <a:latin typeface="Calibri"/>
                <a:ea typeface="標楷體"/>
                <a:cs typeface="Times New Roman"/>
              </a:rPr>
              <a:t>備課結束後</a:t>
            </a:r>
            <a:r>
              <a:rPr lang="en-US" altLang="zh-TW" sz="2800" b="1" kern="100" dirty="0">
                <a:latin typeface="Calibri"/>
                <a:ea typeface="標楷體"/>
                <a:cs typeface="Times New Roman"/>
              </a:rPr>
              <a:t>,</a:t>
            </a:r>
            <a:r>
              <a:rPr lang="zh-TW" altLang="zh-TW" sz="2800" b="1" kern="100" dirty="0">
                <a:latin typeface="Calibri"/>
                <a:ea typeface="標楷體"/>
                <a:cs typeface="Times New Roman"/>
              </a:rPr>
              <a:t>當天</a:t>
            </a:r>
            <a:r>
              <a:rPr lang="zh-TW" altLang="zh-TW" sz="2800" b="1" kern="100" dirty="0" smtClean="0">
                <a:latin typeface="Calibri"/>
                <a:ea typeface="標楷體"/>
                <a:cs typeface="Times New Roman"/>
              </a:rPr>
              <a:t>須</a:t>
            </a:r>
            <a:r>
              <a:rPr lang="zh-TW" altLang="en-US" sz="2800" b="1" kern="100" dirty="0" smtClean="0">
                <a:latin typeface="Calibri"/>
                <a:ea typeface="標楷體"/>
                <a:cs typeface="Times New Roman"/>
              </a:rPr>
              <a:t>請</a:t>
            </a:r>
            <a:r>
              <a:rPr lang="zh-TW" altLang="zh-TW" sz="2800" b="1" kern="100" dirty="0" smtClean="0">
                <a:latin typeface="Calibri"/>
                <a:ea typeface="標楷體"/>
                <a:cs typeface="Times New Roman"/>
              </a:rPr>
              <a:t>繳回</a:t>
            </a:r>
            <a:endParaRPr lang="en-US" altLang="zh-TW" sz="2800" b="1" kern="100" dirty="0" smtClean="0">
              <a:latin typeface="Calibri"/>
              <a:ea typeface="標楷體"/>
              <a:cs typeface="Times New Roman"/>
            </a:endParaRPr>
          </a:p>
          <a:p>
            <a:pPr marL="0" indent="0">
              <a:buNone/>
            </a:pPr>
            <a:r>
              <a:rPr lang="zh-TW" altLang="en-US" sz="2800" b="1" kern="100" dirty="0" smtClean="0">
                <a:latin typeface="Calibri"/>
                <a:ea typeface="標楷體"/>
                <a:cs typeface="Times New Roman"/>
              </a:rPr>
              <a:t>    以下資料</a:t>
            </a:r>
            <a:r>
              <a:rPr lang="en-US" altLang="zh-TW" sz="2800" b="1" kern="100" dirty="0" smtClean="0">
                <a:latin typeface="Calibri"/>
                <a:ea typeface="標楷體"/>
                <a:cs typeface="Times New Roman"/>
              </a:rPr>
              <a:t>: </a:t>
            </a:r>
          </a:p>
          <a:p>
            <a:pPr marL="80645" indent="0" algn="just">
              <a:buNone/>
            </a:pPr>
            <a:r>
              <a:rPr lang="zh-TW" altLang="en-US" sz="2800" kern="100" dirty="0" smtClean="0">
                <a:latin typeface="Calibri"/>
                <a:ea typeface="標楷體"/>
                <a:cs typeface="Times New Roman"/>
              </a:rPr>
              <a:t>          </a:t>
            </a:r>
            <a:r>
              <a:rPr lang="en-US" altLang="zh-TW" sz="2800" kern="100" dirty="0" smtClean="0">
                <a:latin typeface="Calibri"/>
                <a:ea typeface="標楷體"/>
                <a:cs typeface="Times New Roman"/>
              </a:rPr>
              <a:t>1.</a:t>
            </a:r>
            <a:r>
              <a:rPr lang="zh-TW" altLang="zh-TW" sz="2800" kern="100" dirty="0" smtClean="0">
                <a:latin typeface="Calibri"/>
                <a:ea typeface="標楷體"/>
                <a:cs typeface="Times New Roman"/>
              </a:rPr>
              <a:t>各</a:t>
            </a:r>
            <a:r>
              <a:rPr lang="zh-TW" altLang="zh-TW" sz="2800" kern="100" dirty="0">
                <a:latin typeface="Calibri"/>
                <a:ea typeface="標楷體"/>
                <a:cs typeface="Times New Roman"/>
              </a:rPr>
              <a:t>領域七、八、九年級「</a:t>
            </a:r>
            <a:r>
              <a:rPr lang="zh-TW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學校本位主題</a:t>
            </a:r>
            <a:r>
              <a:rPr lang="zh-TW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教</a:t>
            </a:r>
            <a:endParaRPr lang="en-US" altLang="zh-TW" sz="2800" kern="100" dirty="0" smtClean="0">
              <a:solidFill>
                <a:srgbClr val="FF0000"/>
              </a:solidFill>
              <a:latin typeface="Calibri"/>
              <a:ea typeface="標楷體"/>
              <a:cs typeface="Times New Roman"/>
            </a:endParaRPr>
          </a:p>
          <a:p>
            <a:pPr marL="80645" indent="0" algn="just">
              <a:buNone/>
            </a:pPr>
            <a:r>
              <a:rPr lang="zh-TW" altLang="en-US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            </a:t>
            </a:r>
            <a:r>
              <a:rPr lang="zh-TW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學」修正</a:t>
            </a:r>
            <a:r>
              <a:rPr lang="zh-TW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表</a:t>
            </a:r>
            <a:endParaRPr lang="zh-TW" altLang="zh-TW" sz="2800" kern="100" dirty="0">
              <a:solidFill>
                <a:srgbClr val="FF0000"/>
              </a:solidFill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r>
              <a:rPr lang="zh-TW" altLang="en-US" sz="2800" kern="100" dirty="0" smtClean="0">
                <a:latin typeface="Calibri"/>
                <a:ea typeface="標楷體"/>
                <a:cs typeface="Times New Roman"/>
              </a:rPr>
              <a:t>      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2</a:t>
            </a:r>
            <a:r>
              <a:rPr lang="en-US" altLang="zh-TW" sz="2800" kern="100" dirty="0" smtClean="0">
                <a:latin typeface="Calibri"/>
                <a:ea typeface="標楷體"/>
                <a:cs typeface="Times New Roman"/>
              </a:rPr>
              <a:t>.</a:t>
            </a:r>
            <a:r>
              <a:rPr lang="zh-TW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會議記錄本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(</a:t>
            </a:r>
            <a:r>
              <a:rPr lang="zh-TW" altLang="zh-TW" sz="2800" kern="100" dirty="0">
                <a:latin typeface="Calibri"/>
                <a:ea typeface="標楷體"/>
                <a:cs typeface="Times New Roman"/>
              </a:rPr>
              <a:t>內含簽到單、工作分配表</a:t>
            </a:r>
            <a:r>
              <a:rPr lang="zh-TW" altLang="zh-TW" sz="2800" kern="100" dirty="0" smtClean="0">
                <a:latin typeface="Calibri"/>
                <a:ea typeface="標楷體"/>
                <a:cs typeface="Times New Roman"/>
              </a:rPr>
              <a:t>及</a:t>
            </a:r>
            <a:endParaRPr lang="en-US" altLang="zh-TW" sz="2800" kern="100" dirty="0" smtClean="0">
              <a:latin typeface="Calibri"/>
              <a:ea typeface="標楷體"/>
              <a:cs typeface="Times New Roman"/>
            </a:endParaRPr>
          </a:p>
          <a:p>
            <a:pPr indent="0" algn="just">
              <a:buNone/>
            </a:pPr>
            <a:r>
              <a:rPr lang="zh-TW" altLang="en-US" sz="2800" kern="100" dirty="0"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2800" kern="100" dirty="0" smtClean="0">
                <a:latin typeface="Calibri"/>
                <a:ea typeface="標楷體"/>
                <a:cs typeface="Times New Roman"/>
              </a:rPr>
              <a:t>        </a:t>
            </a:r>
            <a:r>
              <a:rPr lang="zh-TW" altLang="zh-TW" sz="2800" kern="100" dirty="0" smtClean="0">
                <a:latin typeface="Calibri"/>
                <a:ea typeface="標楷體"/>
                <a:cs typeface="Times New Roman"/>
              </a:rPr>
              <a:t>會議記錄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-A4</a:t>
            </a:r>
            <a:r>
              <a:rPr lang="zh-TW" altLang="zh-TW" sz="2800" kern="100" dirty="0">
                <a:latin typeface="Calibri"/>
                <a:ea typeface="標楷體"/>
                <a:cs typeface="Times New Roman"/>
              </a:rPr>
              <a:t>標楷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14</a:t>
            </a:r>
            <a:r>
              <a:rPr lang="zh-TW" altLang="zh-TW" sz="2800" kern="100" dirty="0">
                <a:latin typeface="Calibri"/>
                <a:ea typeface="標楷體"/>
                <a:cs typeface="Times New Roman"/>
              </a:rPr>
              <a:t>號字體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)</a:t>
            </a:r>
            <a:endParaRPr lang="zh-TW" altLang="zh-TW" sz="2800" kern="100" dirty="0">
              <a:latin typeface="Calibri"/>
              <a:ea typeface="新細明體"/>
              <a:cs typeface="Times New Roman"/>
            </a:endParaRPr>
          </a:p>
          <a:p>
            <a:pPr indent="0" algn="just">
              <a:buNone/>
            </a:pPr>
            <a:r>
              <a:rPr lang="zh-TW" altLang="en-US" sz="2800" kern="100" dirty="0" smtClean="0">
                <a:latin typeface="Calibri"/>
                <a:ea typeface="標楷體"/>
                <a:cs typeface="Times New Roman"/>
              </a:rPr>
              <a:t>      </a:t>
            </a: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3</a:t>
            </a:r>
            <a:r>
              <a:rPr lang="en-US" altLang="zh-TW" sz="2800" kern="100" dirty="0" smtClean="0">
                <a:latin typeface="Calibri"/>
                <a:ea typeface="標楷體"/>
                <a:cs typeface="Times New Roman"/>
              </a:rPr>
              <a:t>.</a:t>
            </a:r>
            <a:r>
              <a:rPr lang="en-US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 107-1</a:t>
            </a:r>
            <a:r>
              <a:rPr lang="zh-TW" altLang="en-US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領域教師</a:t>
            </a:r>
            <a:r>
              <a:rPr lang="en-US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(75%)</a:t>
            </a:r>
            <a:r>
              <a:rPr lang="zh-TW" altLang="en-US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公開授課時程</a:t>
            </a:r>
            <a:r>
              <a:rPr lang="zh-TW" altLang="en-US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表</a:t>
            </a:r>
            <a:r>
              <a:rPr lang="en-US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慧華</a:t>
            </a:r>
            <a:r>
              <a:rPr lang="en-US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)</a:t>
            </a:r>
          </a:p>
          <a:p>
            <a:pPr indent="0" algn="just">
              <a:buNone/>
            </a:pPr>
            <a:r>
              <a:rPr lang="zh-TW" altLang="en-US" sz="2800" kern="100" dirty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 </a:t>
            </a:r>
            <a:r>
              <a:rPr lang="zh-TW" altLang="en-US" sz="2800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     </a:t>
            </a:r>
            <a:r>
              <a:rPr lang="en-US" altLang="zh-TW" sz="2800" kern="100" dirty="0" smtClean="0">
                <a:solidFill>
                  <a:schemeClr val="tx1"/>
                </a:solidFill>
                <a:latin typeface="Calibri"/>
                <a:ea typeface="標楷體"/>
                <a:cs typeface="Times New Roman"/>
              </a:rPr>
              <a:t>4.</a:t>
            </a:r>
            <a:r>
              <a:rPr lang="zh-TW" altLang="zh-TW" sz="2800" kern="100" dirty="0" smtClean="0">
                <a:latin typeface="Calibri"/>
                <a:ea typeface="標楷體"/>
                <a:cs typeface="Times New Roman"/>
              </a:rPr>
              <a:t>各</a:t>
            </a:r>
            <a:r>
              <a:rPr lang="zh-TW" altLang="zh-TW" sz="2800" kern="100" dirty="0">
                <a:latin typeface="Calibri"/>
                <a:ea typeface="標楷體"/>
                <a:cs typeface="Times New Roman"/>
              </a:rPr>
              <a:t>領域</a:t>
            </a:r>
            <a:r>
              <a:rPr lang="zh-TW" altLang="zh-TW" sz="2800" kern="100" dirty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成績評量修正</a:t>
            </a:r>
            <a:r>
              <a:rPr lang="zh-TW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表</a:t>
            </a:r>
            <a:r>
              <a:rPr lang="en-US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(</a:t>
            </a:r>
            <a:r>
              <a:rPr lang="zh-TW" altLang="en-US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愉靜</a:t>
            </a:r>
            <a:r>
              <a:rPr lang="en-US" altLang="zh-TW" sz="2800" kern="100" dirty="0" smtClean="0">
                <a:solidFill>
                  <a:srgbClr val="FF0000"/>
                </a:solidFill>
                <a:latin typeface="Calibri"/>
                <a:ea typeface="標楷體"/>
                <a:cs typeface="Times New Roman"/>
              </a:rPr>
              <a:t>)</a:t>
            </a:r>
            <a:endParaRPr lang="en-US" altLang="zh-TW" sz="2800" kern="100" dirty="0">
              <a:solidFill>
                <a:srgbClr val="FF0000"/>
              </a:solidFill>
              <a:latin typeface="Calibri"/>
              <a:ea typeface="標楷體"/>
              <a:cs typeface="Times New Roman"/>
            </a:endParaRPr>
          </a:p>
          <a:p>
            <a:pPr indent="0" algn="just">
              <a:spcAft>
                <a:spcPts val="600"/>
              </a:spcAft>
              <a:buNone/>
            </a:pPr>
            <a:r>
              <a:rPr lang="en-US" altLang="zh-TW" sz="2800" kern="100" dirty="0">
                <a:latin typeface="Calibri"/>
                <a:ea typeface="標楷體"/>
                <a:cs typeface="Times New Roman"/>
              </a:rPr>
              <a:t> </a:t>
            </a:r>
            <a:endParaRPr lang="zh-TW" altLang="zh-TW" sz="2800" kern="100" dirty="0">
              <a:latin typeface="Calibri"/>
              <a:ea typeface="新細明體"/>
              <a:cs typeface="Times New Roman"/>
            </a:endParaRPr>
          </a:p>
          <a:p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25178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00992" y="342975"/>
            <a:ext cx="7692623" cy="71614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資訊融入教學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384013" y="1704001"/>
            <a:ext cx="8405881" cy="223224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1.</a:t>
            </a:r>
            <a:r>
              <a:rPr lang="zh-TW" altLang="en-US" sz="2800" dirty="0" smtClean="0">
                <a:solidFill>
                  <a:schemeClr val="tx1"/>
                </a:solidFill>
              </a:rPr>
              <a:t>請各領域召集人於</a:t>
            </a:r>
            <a:r>
              <a:rPr lang="en-US" altLang="zh-TW" sz="2800" dirty="0" smtClean="0">
                <a:solidFill>
                  <a:schemeClr val="tx1"/>
                </a:solidFill>
              </a:rPr>
              <a:t>9/07</a:t>
            </a:r>
            <a:r>
              <a:rPr lang="zh-TW" altLang="en-US" sz="2800" dirty="0" smtClean="0">
                <a:solidFill>
                  <a:schemeClr val="tx1"/>
                </a:solidFill>
              </a:rPr>
              <a:t>前與資訊組（分機</a:t>
            </a:r>
            <a:r>
              <a:rPr lang="en-US" altLang="zh-TW" sz="2800" dirty="0" smtClean="0">
                <a:solidFill>
                  <a:schemeClr val="tx1"/>
                </a:solidFill>
              </a:rPr>
              <a:t>218</a:t>
            </a:r>
            <a:r>
              <a:rPr lang="zh-TW" altLang="en-US" sz="2800" dirty="0" smtClean="0">
                <a:solidFill>
                  <a:schemeClr val="tx1"/>
                </a:solidFill>
              </a:rPr>
              <a:t>）預訂本學期</a:t>
            </a:r>
            <a:r>
              <a:rPr lang="zh-TW" altLang="en-US" sz="2800" dirty="0" smtClean="0">
                <a:solidFill>
                  <a:srgbClr val="FF0000"/>
                </a:solidFill>
              </a:rPr>
              <a:t>資安研習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的日期與時段。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2.</a:t>
            </a:r>
            <a:r>
              <a:rPr lang="zh-TW" altLang="en-US" sz="2800" dirty="0" smtClean="0">
                <a:solidFill>
                  <a:schemeClr val="tx1"/>
                </a:solidFill>
              </a:rPr>
              <a:t>請經常注意校網或校務行政系統內公告的</a:t>
            </a:r>
            <a:r>
              <a:rPr lang="zh-TW" altLang="en-US" sz="2800" b="1" dirty="0" smtClean="0">
                <a:solidFill>
                  <a:srgbClr val="0000FF"/>
                </a:solidFill>
              </a:rPr>
              <a:t>教師資訊增能研習</a:t>
            </a:r>
            <a:r>
              <a:rPr lang="zh-TW" altLang="en-US" sz="2800" dirty="0" smtClean="0">
                <a:solidFill>
                  <a:schemeClr val="tx1"/>
                </a:solidFill>
              </a:rPr>
              <a:t>相關訊息，踴躍報名參加！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zh-TW" sz="2800" dirty="0" smtClean="0">
                <a:solidFill>
                  <a:schemeClr val="tx1"/>
                </a:solidFill>
              </a:rPr>
              <a:t>3.</a:t>
            </a:r>
            <a:r>
              <a:rPr lang="zh-TW" altLang="en-US" sz="2800" dirty="0" smtClean="0">
                <a:solidFill>
                  <a:schemeClr val="tx1"/>
                </a:solidFill>
              </a:rPr>
              <a:t>各領域如有意願辦理資訊增能研習，可聯絡資訊組介紹講師。</a:t>
            </a:r>
            <a:endParaRPr lang="en-US" altLang="zh-TW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800991" y="4134144"/>
            <a:ext cx="7692623" cy="613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 eaLnBrk="1" hangingPunct="1"/>
            <a:r>
              <a:rPr lang="zh-TW" altLang="en-US" sz="40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請使用學校公務信箱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266550" y="4581128"/>
            <a:ext cx="8769945" cy="2276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本校教師皆配有帳號同薪水編號的公務信箱（新進教師不知帳密請與資訊組聯絡），因應無紙化政策，請各領域教師務必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經常至本校首頁查閱最新公告</a:t>
            </a:r>
            <a:r>
              <a:rPr lang="zh-TW" altLang="en-US" sz="2800" dirty="0" smtClean="0">
                <a:latin typeface="+mn-ea"/>
              </a:rPr>
              <a:t>並定時</a:t>
            </a:r>
            <a:r>
              <a:rPr lang="zh-TW" altLang="en-US" sz="2800" dirty="0" smtClean="0">
                <a:solidFill>
                  <a:srgbClr val="1C08AC"/>
                </a:solidFill>
                <a:latin typeface="+mn-ea"/>
              </a:rPr>
              <a:t>登入公務信箱查閱信件</a:t>
            </a:r>
            <a:r>
              <a:rPr lang="zh-TW" altLang="en-US" sz="2800" dirty="0" smtClean="0">
                <a:latin typeface="+mn-ea"/>
              </a:rPr>
              <a:t>，以免錯失重要通知！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2534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4" descr="D:\100 輔導主任\Downloads\Pictures\校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2" y="55768"/>
            <a:ext cx="508283" cy="506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819538" y="175914"/>
            <a:ext cx="7692623" cy="63775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4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電腦教室使用規則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251520" y="980728"/>
            <a:ext cx="8585772" cy="5184576"/>
          </a:xfrm>
        </p:spPr>
        <p:txBody>
          <a:bodyPr/>
          <a:lstStyle/>
          <a:p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上網預約：</a:t>
            </a:r>
            <a:r>
              <a:rPr lang="zh-TW" altLang="en-US" sz="2800" b="1" dirty="0">
                <a:latin typeface="+mn-ea"/>
              </a:rPr>
              <a:t>需登入學校首頁→資訊服務→電腦教室預約→ 預約系統</a:t>
            </a:r>
            <a:endParaRPr lang="zh-TW" altLang="en-US" sz="1400" dirty="0"/>
          </a:p>
          <a:p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為方便資訊科以外的老師也能利用電腦教室進行資訊融入教學，教師可於線上自行登記或向資訊組申請</a:t>
            </a:r>
            <a:r>
              <a:rPr lang="zh-TW" altLang="en-US" sz="2800" dirty="0">
                <a:solidFill>
                  <a:schemeClr val="tx1"/>
                </a:solidFill>
                <a:latin typeface="+mn-ea"/>
              </a:rPr>
              <a:t>週期性預訂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，但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若與校內重大活動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(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例：選填志願、各項線上測驗等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>)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撞期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，</a:t>
            </a:r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即使事先有登記，仍須讓給活動優先使用</a:t>
            </a:r>
            <a:r>
              <a:rPr lang="zh-TW" altLang="en-US" sz="2800" b="1" dirty="0" smtClean="0">
                <a:solidFill>
                  <a:srgbClr val="C00000"/>
                </a:solidFill>
                <a:latin typeface="+mn-ea"/>
              </a:rPr>
              <a:t>。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 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如無法配合，將視情況取消借用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資格，</a:t>
            </a:r>
            <a:r>
              <a:rPr lang="zh-TW" altLang="en-US" sz="2800" dirty="0">
                <a:solidFill>
                  <a:srgbClr val="003300"/>
                </a:solidFill>
                <a:latin typeface="+mn-ea"/>
              </a:rPr>
              <a:t>不便之處敬請見諒</a:t>
            </a:r>
            <a:r>
              <a:rPr lang="zh-TW" altLang="en-US" sz="2800" dirty="0" smtClean="0">
                <a:solidFill>
                  <a:srgbClr val="003300"/>
                </a:solidFill>
                <a:latin typeface="+mn-ea"/>
              </a:rPr>
              <a:t>！</a:t>
            </a:r>
            <a:endParaRPr lang="en-US" altLang="zh-TW" sz="2800" dirty="0" smtClean="0">
              <a:solidFill>
                <a:srgbClr val="003300"/>
              </a:solidFill>
              <a:latin typeface="+mn-ea"/>
            </a:endParaRPr>
          </a:p>
          <a:p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借用</a:t>
            </a:r>
            <a:r>
              <a:rPr lang="zh-TW" altLang="en-US" sz="2800" dirty="0">
                <a:solidFill>
                  <a:srgbClr val="0000FF"/>
                </a:solidFill>
                <a:latin typeface="+mn-ea"/>
              </a:rPr>
              <a:t>前請任課老師務必先至電腦教室熟悉相關設備與環境，並嚴格要求學生遵守相關規定</a:t>
            </a:r>
            <a:r>
              <a:rPr lang="zh-TW" altLang="en-US" sz="2800" dirty="0" smtClean="0">
                <a:solidFill>
                  <a:srgbClr val="0000FF"/>
                </a:solidFill>
                <a:latin typeface="+mn-ea"/>
              </a:rPr>
              <a:t>。</a:t>
            </a:r>
            <a:endParaRPr lang="en-US" altLang="zh-TW" sz="2800" dirty="0" smtClean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11" name="矩形圖說文字 10"/>
          <p:cNvSpPr/>
          <p:nvPr/>
        </p:nvSpPr>
        <p:spPr>
          <a:xfrm>
            <a:off x="49213" y="73776"/>
            <a:ext cx="1584176" cy="61892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7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>
          <a:xfrm>
            <a:off x="979117" y="260648"/>
            <a:ext cx="7401787" cy="798001"/>
          </a:xfrm>
        </p:spPr>
        <p:txBody>
          <a:bodyPr/>
          <a:lstStyle/>
          <a:p>
            <a:pPr algn="ctr"/>
            <a:r>
              <a:rPr lang="zh-TW" altLang="en-US" sz="4000" b="1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請勿將重要資料存在學校電腦</a:t>
            </a:r>
            <a:endParaRPr lang="fr-CA" altLang="zh-TW" sz="4000" b="1" dirty="0" smtClean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95534" y="1196752"/>
            <a:ext cx="85689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班級電腦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或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各辦公室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電腦故障，程度嚴重無法修復者，廠商或資訊組會直接提供替代機，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請全體教師注意不要將重要資料唯一放在學校公務用電腦（含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C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跟</a:t>
            </a:r>
            <a:r>
              <a:rPr kumimoji="0" lang="en-US" altLang="zh-TW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D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槽），以免機器故障時遺失重要資料！</a:t>
            </a:r>
            <a:endParaRPr kumimoji="0" lang="en-US" altLang="zh-TW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3" y="4652930"/>
            <a:ext cx="85689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建議大家盡量使用網路硬碟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（本校所有同仁之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公務信箱皆附有無限容量的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GOOGLE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雲端硬碟</a:t>
            </a: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可供存取，若不知如何使用，歡迎與資訊組聯絡！）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835101" y="3861049"/>
            <a:ext cx="7689819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請多善用網路硬碟</a:t>
            </a:r>
            <a:endParaRPr kumimoji="0" lang="fr-CA" altLang="zh-TW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209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群組 4"/>
          <p:cNvGrpSpPr>
            <a:grpSpLocks/>
          </p:cNvGrpSpPr>
          <p:nvPr/>
        </p:nvGrpSpPr>
        <p:grpSpPr bwMode="auto">
          <a:xfrm>
            <a:off x="107950" y="53975"/>
            <a:ext cx="3038475" cy="508000"/>
            <a:chOff x="-1792616" y="137437"/>
            <a:chExt cx="3038245" cy="508284"/>
          </a:xfrm>
        </p:grpSpPr>
        <p:pic>
          <p:nvPicPr>
            <p:cNvPr id="30727" name="Picture 4" descr="D:\100 輔導主任\Downloads\Pictures\校徽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792616" y="139231"/>
              <a:ext cx="508245" cy="506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內容版面配置區 3"/>
            <p:cNvSpPr txBox="1">
              <a:spLocks/>
            </p:cNvSpPr>
            <p:nvPr/>
          </p:nvSpPr>
          <p:spPr>
            <a:xfrm>
              <a:off x="-1284654" y="137437"/>
              <a:ext cx="2530283" cy="50828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anchor="ctr">
              <a:normAutofit fontScale="77500" lnSpcReduction="20000"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8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6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4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Wingdings 2" charset="2"/>
                <a:buChar char=""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SzPct val="101000"/>
                <a:buFont typeface="Courier New" pitchFamily="49" charset="0"/>
                <a:buChar char="o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Clr>
                  <a:schemeClr val="tx2"/>
                </a:buClr>
                <a:buFont typeface="Courier New" pitchFamily="49" charset="0"/>
                <a:buChar char="o"/>
                <a:defRPr sz="12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標楷體" pitchFamily="65" charset="-120"/>
                  <a:ea typeface="標楷體" pitchFamily="65" charset="-120"/>
                  <a:cs typeface="+mn-cs"/>
                </a:rPr>
                <a:t>新北市立新埔國民中學</a:t>
              </a:r>
              <a:endParaRPr kumimoji="0" lang="en-US" altLang="zh-TW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標楷體" pitchFamily="65" charset="-120"/>
                <a:ea typeface="標楷體" pitchFamily="65" charset="-120"/>
                <a:cs typeface="+mn-cs"/>
              </a:endParaRPr>
            </a:p>
            <a:p>
              <a:pPr marL="0" marR="0" lvl="0" indent="0" algn="dist" defTabSz="457200" rtl="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75000"/>
                    <a:lumOff val="25000"/>
                  </a:prstClr>
                </a:buClr>
                <a:buSzTx/>
                <a:buFont typeface="Wingdings 2" charset="2"/>
                <a:buNone/>
                <a:tabLst/>
                <a:defRPr/>
              </a:pP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New Taipei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Municipai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</a:t>
              </a:r>
              <a:r>
                <a:rPr kumimoji="0" lang="en-US" altLang="zh-TW" sz="1200" b="0" i="0" u="none" strike="noStrike" kern="1200" cap="none" spc="0" normalizeH="0" baseline="0" noProof="0" dirty="0" err="1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Xinpu</a:t>
              </a:r>
              <a:r>
                <a:rPr kumimoji="0" lang="en-US" altLang="zh-TW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ndalus" pitchFamily="18" charset="-78"/>
                  <a:ea typeface="Gungsuh" pitchFamily="18" charset="-127"/>
                  <a:cs typeface="Andalus" pitchFamily="18" charset="-78"/>
                </a:rPr>
                <a:t> Junior High School </a:t>
              </a:r>
              <a:endPara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dalus" pitchFamily="18" charset="-78"/>
                <a:ea typeface="Gungsuh" pitchFamily="18" charset="-127"/>
                <a:cs typeface="Andalus" pitchFamily="18" charset="-78"/>
              </a:endParaRPr>
            </a:p>
          </p:txBody>
        </p:sp>
      </p:grpSp>
      <p:sp>
        <p:nvSpPr>
          <p:cNvPr id="30726" name="標題 1"/>
          <p:cNvSpPr>
            <a:spLocks noGrp="1"/>
          </p:cNvSpPr>
          <p:nvPr>
            <p:ph type="title"/>
          </p:nvPr>
        </p:nvSpPr>
        <p:spPr>
          <a:xfrm>
            <a:off x="755576" y="293211"/>
            <a:ext cx="7692623" cy="7595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zh-TW" altLang="en-US" sz="4800" b="1" dirty="0" smtClean="0">
                <a:solidFill>
                  <a:srgbClr val="1C08AC"/>
                </a:solidFill>
                <a:latin typeface="微軟正黑體" pitchFamily="34" charset="-120"/>
                <a:cs typeface="Trebuchet MS" pitchFamily="34" charset="0"/>
              </a:rPr>
              <a:t>班級電腦使用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67544" y="1052736"/>
            <a:ext cx="8496498" cy="2232248"/>
          </a:xfrm>
        </p:spPr>
        <p:txBody>
          <a:bodyPr/>
          <a:lstStyle/>
          <a:p>
            <a:pPr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+mn-ea"/>
              </a:rPr>
              <a:t>班級</a:t>
            </a:r>
            <a:r>
              <a:rPr lang="zh-TW" altLang="en-US" sz="2800" dirty="0">
                <a:latin typeface="+mn-ea"/>
              </a:rPr>
              <a:t>電腦問題請任課</a:t>
            </a:r>
            <a:r>
              <a:rPr lang="zh-TW" altLang="en-US" sz="2800" dirty="0" smtClean="0">
                <a:latin typeface="+mn-ea"/>
              </a:rPr>
              <a:t>教師指派</a:t>
            </a:r>
            <a:r>
              <a:rPr lang="zh-TW" altLang="en-US" sz="2800" dirty="0">
                <a:solidFill>
                  <a:srgbClr val="FF0000"/>
                </a:solidFill>
                <a:latin typeface="+mn-ea"/>
              </a:rPr>
              <a:t>資訊股長</a:t>
            </a:r>
            <a:r>
              <a:rPr lang="zh-TW" altLang="en-US" sz="2800" b="1" dirty="0">
                <a:latin typeface="+mn-ea"/>
              </a:rPr>
              <a:t>處理或報修</a:t>
            </a:r>
            <a:r>
              <a:rPr lang="zh-TW" altLang="en-US" sz="2800" dirty="0">
                <a:latin typeface="+mn-ea"/>
              </a:rPr>
              <a:t>，以便問題迅速排除</a:t>
            </a:r>
            <a:r>
              <a:rPr lang="zh-TW" altLang="en-US" sz="2800" dirty="0" smtClean="0">
                <a:latin typeface="+mn-ea"/>
              </a:rPr>
              <a:t>。如果資訊股長無法解決，也請於</a:t>
            </a:r>
            <a:r>
              <a:rPr lang="zh-TW" altLang="en-US" sz="2800" dirty="0" smtClean="0">
                <a:solidFill>
                  <a:srgbClr val="FF0000"/>
                </a:solidFill>
                <a:latin typeface="+mn-ea"/>
              </a:rPr>
              <a:t>下課後再到資訊組找老師報修</a:t>
            </a:r>
            <a:r>
              <a:rPr lang="zh-TW" altLang="en-US" sz="2800" dirty="0" smtClean="0">
                <a:latin typeface="+mn-ea"/>
              </a:rPr>
              <a:t>，請原諒資訊組人員及時間都有限，無法於上課中直接到教室現場馬上處理，感謝您的配合！</a:t>
            </a:r>
            <a:endParaRPr lang="zh-TW" altLang="en-US" sz="1400" dirty="0"/>
          </a:p>
        </p:txBody>
      </p:sp>
      <p:grpSp>
        <p:nvGrpSpPr>
          <p:cNvPr id="16" name="群組 15"/>
          <p:cNvGrpSpPr/>
          <p:nvPr/>
        </p:nvGrpSpPr>
        <p:grpSpPr>
          <a:xfrm>
            <a:off x="7434793" y="296206"/>
            <a:ext cx="1385679" cy="684523"/>
            <a:chOff x="7434793" y="296206"/>
            <a:chExt cx="1385679" cy="684523"/>
          </a:xfrm>
        </p:grpSpPr>
        <p:pic>
          <p:nvPicPr>
            <p:cNvPr id="17" name="圖片 16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>
              <a:off x="8207190" y="296206"/>
              <a:ext cx="613282" cy="547414"/>
            </a:xfrm>
            <a:prstGeom prst="round2DiagRect">
              <a:avLst>
                <a:gd name="adj1" fmla="val 47091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18" name="圖片 17" descr="C:\Users\輔導主任\Desktop\1.jpg"/>
            <p:cNvPicPr/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6992"/>
            <a:stretch/>
          </p:blipFill>
          <p:spPr bwMode="auto">
            <a:xfrm flipH="1">
              <a:off x="7434793" y="373593"/>
              <a:ext cx="778761" cy="607136"/>
            </a:xfrm>
            <a:prstGeom prst="round2DiagRect">
              <a:avLst>
                <a:gd name="adj1" fmla="val 50000"/>
                <a:gd name="adj2" fmla="val 0"/>
              </a:avLst>
            </a:prstGeom>
            <a:ln w="5715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11" name="矩形圖說文字 10"/>
          <p:cNvSpPr/>
          <p:nvPr/>
        </p:nvSpPr>
        <p:spPr>
          <a:xfrm>
            <a:off x="49213" y="73776"/>
            <a:ext cx="1584176" cy="720080"/>
          </a:xfrm>
          <a:prstGeom prst="wedgeRectCallout">
            <a:avLst>
              <a:gd name="adj1" fmla="val 35803"/>
              <a:gd name="adj2" fmla="val 77455"/>
            </a:avLst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489CF">
                    <a:lumMod val="50000"/>
                  </a:srgbClr>
                </a:solidFill>
                <a:effectLst/>
                <a:uLnTx/>
                <a:uFillTx/>
                <a:latin typeface="Verdana"/>
                <a:ea typeface="微軟正黑體" panose="020B0604030504040204" pitchFamily="34" charset="-120"/>
                <a:cs typeface="+mn-cs"/>
              </a:rPr>
              <a:t>資訊組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489CF">
                  <a:lumMod val="50000"/>
                </a:srgbClr>
              </a:solidFill>
              <a:effectLst/>
              <a:uLnTx/>
              <a:uFillTx/>
              <a:latin typeface="Verdana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標題 1"/>
          <p:cNvSpPr txBox="1">
            <a:spLocks/>
          </p:cNvSpPr>
          <p:nvPr/>
        </p:nvSpPr>
        <p:spPr bwMode="auto">
          <a:xfrm>
            <a:off x="616233" y="3068960"/>
            <a:ext cx="7692623" cy="100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rgbClr val="404040"/>
                </a:solidFill>
                <a:latin typeface="+mj-lt"/>
                <a:ea typeface="+mj-ea"/>
                <a:cs typeface="Trebuchet M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rgbClr val="404040"/>
                </a:solidFill>
                <a:latin typeface="Verdana" pitchFamily="34" charset="0"/>
                <a:ea typeface="微軟正黑體" pitchFamily="34" charset="-120"/>
                <a:cs typeface="Trebuchet MS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辦公室電腦報修</a:t>
            </a:r>
          </a:p>
        </p:txBody>
      </p:sp>
      <p:sp>
        <p:nvSpPr>
          <p:cNvPr id="13" name="內容版面配置區 1"/>
          <p:cNvSpPr txBox="1">
            <a:spLocks/>
          </p:cNvSpPr>
          <p:nvPr/>
        </p:nvSpPr>
        <p:spPr bwMode="auto">
          <a:xfrm>
            <a:off x="362091" y="4293096"/>
            <a:ext cx="8496498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6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4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Font typeface="Wingdings 2" pitchFamily="18" charset="2"/>
              <a:buChar char=""/>
              <a:defRPr sz="1200" kern="120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請至</a:t>
            </a: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本校首頁→公務作業→維修通報→修繕登記區（需先登入才能使用）→我要填報</a:t>
            </a: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，依選單說明完成通報，資訊組會排時間前往處理，感謝您的配合！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404040"/>
              </a:buClr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C08AC"/>
                </a:solidFill>
                <a:effectLst/>
                <a:uLnTx/>
                <a:uFillTx/>
                <a:latin typeface="微軟正黑體" pitchFamily="34" charset="-120"/>
                <a:ea typeface="微軟正黑體" panose="020B0604030504040204" pitchFamily="34" charset="-120"/>
                <a:cs typeface="Trebuchet MS" pitchFamily="34" charset="0"/>
              </a:rPr>
              <a:t>印表機有問題請直接與廠商代表聯絡。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221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574980"/>
            <a:ext cx="5844065" cy="3960440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547664" y="740894"/>
            <a:ext cx="7992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 smtClean="0">
                <a:solidFill>
                  <a:srgbClr val="7030A0"/>
                </a:solidFill>
                <a:latin typeface="文鼎粗魏碑" panose="03000809000000000000" pitchFamily="65" charset="-120"/>
                <a:ea typeface="文鼎粗魏碑" panose="03000809000000000000" pitchFamily="65" charset="-120"/>
              </a:rPr>
              <a:t>感恩你的付出</a:t>
            </a:r>
            <a:endParaRPr lang="zh-TW" altLang="en-US" sz="4400" dirty="0">
              <a:solidFill>
                <a:srgbClr val="7030A0"/>
              </a:solidFill>
              <a:latin typeface="文鼎粗魏碑" panose="03000809000000000000" pitchFamily="65" charset="-120"/>
              <a:ea typeface="文鼎粗魏碑" panose="030008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987824" y="5733256"/>
            <a:ext cx="5112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4400" b="1" dirty="0">
                <a:solidFill>
                  <a:srgbClr val="7030A0"/>
                </a:solidFill>
                <a:latin typeface="文鼎粗魏碑" panose="03000809000000000000" pitchFamily="65" charset="-120"/>
                <a:ea typeface="文鼎粗魏碑" panose="03000809000000000000" pitchFamily="65" charset="-120"/>
              </a:rPr>
              <a:t>讓新埔更美麗進步</a:t>
            </a:r>
            <a:r>
              <a:rPr lang="en-US" altLang="zh-TW" sz="4400" dirty="0">
                <a:solidFill>
                  <a:srgbClr val="7030A0"/>
                </a:solidFill>
                <a:latin typeface="文鼎粗魏碑" panose="03000809000000000000" pitchFamily="65" charset="-120"/>
                <a:ea typeface="文鼎粗魏碑" panose="03000809000000000000" pitchFamily="65" charset="-120"/>
              </a:rPr>
              <a:t>!</a:t>
            </a:r>
            <a:endParaRPr lang="zh-TW" altLang="en-US" sz="4400" dirty="0">
              <a:solidFill>
                <a:srgbClr val="7030A0"/>
              </a:solidFill>
              <a:latin typeface="文鼎粗魏碑" panose="03000809000000000000" pitchFamily="65" charset="-120"/>
              <a:ea typeface="文鼎粗魏碑" panose="030008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8010812"/>
      </p:ext>
    </p:extLst>
  </p:cSld>
  <p:clrMapOvr>
    <a:masterClrMapping/>
  </p:clrMapOvr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4344</TotalTime>
  <Words>2629</Words>
  <Application>Microsoft Office PowerPoint</Application>
  <PresentationFormat>如螢幕大小 (4:3)</PresentationFormat>
  <Paragraphs>335</Paragraphs>
  <Slides>28</Slides>
  <Notes>26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46" baseType="lpstr">
      <vt:lpstr>Arial Unicode MS</vt:lpstr>
      <vt:lpstr>Gungsuh</vt:lpstr>
      <vt:lpstr>文鼎粗魏碑</vt:lpstr>
      <vt:lpstr>華康楷書體 Std W9</vt:lpstr>
      <vt:lpstr>微軟正黑體</vt:lpstr>
      <vt:lpstr>新細明體</vt:lpstr>
      <vt:lpstr>標楷體</vt:lpstr>
      <vt:lpstr>Andalus</vt:lpstr>
      <vt:lpstr>Arial</vt:lpstr>
      <vt:lpstr>Calibri</vt:lpstr>
      <vt:lpstr>Century Gothic</vt:lpstr>
      <vt:lpstr>Times New Roman</vt:lpstr>
      <vt:lpstr>Trebuchet MS</vt:lpstr>
      <vt:lpstr>Verdana</vt:lpstr>
      <vt:lpstr>Wingdings</vt:lpstr>
      <vt:lpstr>Wingdings 2</vt:lpstr>
      <vt:lpstr>Wingdings 3</vt:lpstr>
      <vt:lpstr>絲縷</vt:lpstr>
      <vt:lpstr>PowerPoint 簡報</vt:lpstr>
      <vt:lpstr>業務報告</vt:lpstr>
      <vt:lpstr>PowerPoint 簡報</vt:lpstr>
      <vt:lpstr>PowerPoint 簡報</vt:lpstr>
      <vt:lpstr>貳、轉知事項                                 1 </vt:lpstr>
      <vt:lpstr>貳、轉知事項                                   二、公開授課 </vt:lpstr>
      <vt:lpstr>貳、轉知事項                               4</vt:lpstr>
      <vt:lpstr>貳、轉知事項                                5</vt:lpstr>
      <vt:lpstr>貳、轉知事項                                6</vt:lpstr>
      <vt:lpstr>貳、轉知事項                               7</vt:lpstr>
      <vt:lpstr>貳、轉知事項                                8</vt:lpstr>
      <vt:lpstr>貳、轉知事項                                9</vt:lpstr>
      <vt:lpstr>貳、轉知事項                                 10</vt:lpstr>
      <vt:lpstr>貳、轉知事項                                11</vt:lpstr>
      <vt:lpstr>貳、轉知事項                         12</vt:lpstr>
      <vt:lpstr>貳、轉知事項                              13                                    </vt:lpstr>
      <vt:lpstr>貳、轉知事項                                14                                 </vt:lpstr>
      <vt:lpstr>貳、轉知事項                              15 </vt:lpstr>
      <vt:lpstr>參、備課討論主題         1 </vt:lpstr>
      <vt:lpstr>參、備課討論主題                       2 </vt:lpstr>
      <vt:lpstr>參、備課討論主題                          3 </vt:lpstr>
      <vt:lpstr>參、備課討論主題                  4 </vt:lpstr>
      <vt:lpstr>肆、必須繳回的資料 </vt:lpstr>
      <vt:lpstr>資訊融入教學</vt:lpstr>
      <vt:lpstr>電腦教室使用規則</vt:lpstr>
      <vt:lpstr>請勿將重要資料存在學校電腦</vt:lpstr>
      <vt:lpstr>班級電腦使用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0916課發會暨領域召集人會議</dc:title>
  <dc:creator>user</dc:creator>
  <cp:lastModifiedBy>user</cp:lastModifiedBy>
  <cp:revision>309</cp:revision>
  <cp:lastPrinted>2017-08-14T08:03:10Z</cp:lastPrinted>
  <dcterms:created xsi:type="dcterms:W3CDTF">2014-09-04T15:59:05Z</dcterms:created>
  <dcterms:modified xsi:type="dcterms:W3CDTF">2020-08-03T02:39:41Z</dcterms:modified>
</cp:coreProperties>
</file>