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9"/>
  </p:notesMasterIdLst>
  <p:handoutMasterIdLst>
    <p:handoutMasterId r:id="rId20"/>
  </p:handoutMasterIdLst>
  <p:sldIdLst>
    <p:sldId id="1231" r:id="rId2"/>
    <p:sldId id="323" r:id="rId3"/>
    <p:sldId id="324" r:id="rId4"/>
    <p:sldId id="326" r:id="rId5"/>
    <p:sldId id="1232" r:id="rId6"/>
    <p:sldId id="265" r:id="rId7"/>
    <p:sldId id="547" r:id="rId8"/>
    <p:sldId id="1221" r:id="rId9"/>
    <p:sldId id="291" r:id="rId10"/>
    <p:sldId id="1218" r:id="rId11"/>
    <p:sldId id="288" r:id="rId12"/>
    <p:sldId id="1224" r:id="rId13"/>
    <p:sldId id="1226" r:id="rId14"/>
    <p:sldId id="1225" r:id="rId15"/>
    <p:sldId id="1229" r:id="rId16"/>
    <p:sldId id="321" r:id="rId17"/>
    <p:sldId id="305" r:id="rId18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003DF"/>
    <a:srgbClr val="FF00FF"/>
    <a:srgbClr val="B71180"/>
    <a:srgbClr val="1C08AC"/>
    <a:srgbClr val="2D249C"/>
    <a:srgbClr val="9503CF"/>
    <a:srgbClr val="9A3CF0"/>
    <a:srgbClr val="AE1078"/>
    <a:srgbClr val="5274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15" autoAdjust="0"/>
    <p:restoredTop sz="87695" autoAdjust="0"/>
  </p:normalViewPr>
  <p:slideViewPr>
    <p:cSldViewPr>
      <p:cViewPr varScale="1">
        <p:scale>
          <a:sx n="99" d="100"/>
          <a:sy n="99" d="100"/>
        </p:scale>
        <p:origin x="76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4075A68-1450-4DA6-89BA-C3953DB6E680}" type="datetimeFigureOut">
              <a:rPr lang="zh-TW" altLang="en-US"/>
              <a:pPr>
                <a:defRPr/>
              </a:pPr>
              <a:t>2022/9/5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F2D9B03-F05F-4620-AA39-F4B6DEF0DC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4802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02D0C64-7F2D-4FCE-8561-8DD527416C23}" type="datetimeFigureOut">
              <a:rPr lang="zh-TW" altLang="en-US"/>
              <a:pPr>
                <a:defRPr/>
              </a:pPr>
              <a:t>2022/9/5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E1847E5-8013-41FD-9091-AB0E75800FF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66511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57E03411-58E2-43FD-AE1D-AD77DFF8CB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r" rtl="0"/>
              <a:t>9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81098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57E03411-58E2-43FD-AE1D-AD77DFF8CB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r" rtl="0"/>
              <a:t>11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1491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86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新細明體" pitchFamily="18" charset="-120"/>
              </a:defRPr>
            </a:lvl9pPr>
          </a:lstStyle>
          <a:p>
            <a:fld id="{88DB126F-9166-4909-9A38-CB99919FC349}" type="slidenum">
              <a:rPr lang="zh-TW" altLang="en-US" smtClean="0">
                <a:latin typeface="Calibri" pitchFamily="34" charset="0"/>
              </a:rPr>
              <a:pPr/>
              <a:t>17</a:t>
            </a:fld>
            <a:endParaRPr lang="zh-TW" alt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7816B-FC21-492F-88BD-349F049E1F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1309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AA985-609D-4C58-9598-D88E6886387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9492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20AD-F6D1-4129-9111-D6F4FEE0F00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705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5BB41-E381-4FBE-8D15-268E3F8EB3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6362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8205D-1A91-453D-A0D1-6CB5FE9C29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08789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F809-47B5-470D-BB5B-0D4F56E418E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6527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1CF83-86C4-400F-B25A-8FBDAC2F25B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53030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EFF07-92E3-4B6C-9F79-C4746DC797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63696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718050" y="993775"/>
            <a:ext cx="1847850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AA513-3C0C-4E8E-9801-BB9EC5B579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7149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BF0E-60B2-41FD-BBF4-842F3C40B5D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5261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EC3C7-BF58-4C8F-8F98-34CC82B8FB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573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134"/>
          <p:cNvGrpSpPr>
            <a:grpSpLocks/>
          </p:cNvGrpSpPr>
          <p:nvPr/>
        </p:nvGrpSpPr>
        <p:grpSpPr bwMode="auto">
          <a:xfrm>
            <a:off x="0" y="0"/>
            <a:ext cx="9251950" cy="6858000"/>
            <a:chOff x="-9" y="-16"/>
            <a:chExt cx="9252346" cy="6858038"/>
          </a:xfrm>
        </p:grpSpPr>
        <p:grpSp>
          <p:nvGrpSpPr>
            <p:cNvPr id="3080" name="Group 638"/>
            <p:cNvGrpSpPr>
              <a:grpSpLocks/>
            </p:cNvGrpSpPr>
            <p:nvPr/>
          </p:nvGrpSpPr>
          <p:grpSpPr bwMode="auto"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  <p:grpSp>
          <p:nvGrpSpPr>
            <p:cNvPr id="3081" name="Group 669"/>
            <p:cNvGrpSpPr>
              <a:grpSpLocks/>
            </p:cNvGrpSpPr>
            <p:nvPr/>
          </p:nvGrpSpPr>
          <p:grpSpPr bwMode="auto"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318" y="3703642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082" name="Group 715"/>
            <p:cNvGrpSpPr>
              <a:grpSpLocks/>
            </p:cNvGrpSpPr>
            <p:nvPr/>
          </p:nvGrpSpPr>
          <p:grpSpPr bwMode="auto"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defTabSz="457200" eaLnBrk="1" hangingPunct="1">
                    <a:defRPr/>
                  </a:pPr>
                  <a:endParaRPr lang="en-US">
                    <a:latin typeface="+mn-lt"/>
                    <a:ea typeface="+mn-ea"/>
                  </a:endParaRPr>
                </a:p>
              </p:txBody>
            </p:sp>
          </p:grpSp>
        </p:grpSp>
      </p:grpSp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C028457C-76B6-4617-86DB-8C053950B40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303" r:id="rId9"/>
    <p:sldLayoutId id="2147484279" r:id="rId10"/>
    <p:sldLayoutId id="2147484280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rgbClr val="404040"/>
          </a:solidFill>
          <a:latin typeface="+mj-lt"/>
          <a:ea typeface="+mj-ea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  <a:ea typeface="微軟正黑體" pitchFamily="34" charset="-12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  <a:ea typeface="微軟正黑體" pitchFamily="34" charset="-12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  <a:ea typeface="微軟正黑體" pitchFamily="34" charset="-12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  <a:ea typeface="微軟正黑體" pitchFamily="34" charset="-12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98488" y="1484313"/>
            <a:ext cx="7850187" cy="1368425"/>
          </a:xfrm>
        </p:spPr>
        <p:txBody>
          <a:bodyPr rtlCol="0" anchor="t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                        </a:t>
            </a:r>
            <a:br>
              <a:rPr lang="en-US" altLang="zh-TW" sz="4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</a:br>
            <a:r>
              <a:rPr lang="zh-TW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            </a:t>
            </a:r>
            <a:br>
              <a:rPr lang="en-US" altLang="zh-TW" sz="4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</a:br>
            <a:endParaRPr lang="zh-TW" altLang="en-US" sz="4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63713" y="3573463"/>
            <a:ext cx="4895850" cy="1511300"/>
          </a:xfrm>
        </p:spPr>
        <p:txBody>
          <a:bodyPr rtlCol="0">
            <a:normAutofit/>
          </a:bodyPr>
          <a:lstStyle/>
          <a:p>
            <a:pPr eaLnBrk="1" fontAlgn="auto" hangingPunct="1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      </a:t>
            </a:r>
            <a:endParaRPr lang="zh-TW" altLang="en-US" sz="4400" b="1" dirty="0">
              <a:solidFill>
                <a:srgbClr val="2D249C"/>
              </a:solidFill>
              <a:latin typeface="文鼎粗圓" pitchFamily="49" charset="-120"/>
              <a:ea typeface="文鼎粗圓" pitchFamily="49" charset="-120"/>
            </a:endParaRPr>
          </a:p>
        </p:txBody>
      </p:sp>
      <p:pic>
        <p:nvPicPr>
          <p:cNvPr id="28676" name="Picture 4" descr="D:\100 輔導主任\Downloads\Pictures\校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3500"/>
            <a:ext cx="5080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77" name="群組 2"/>
          <p:cNvGrpSpPr>
            <a:grpSpLocks/>
          </p:cNvGrpSpPr>
          <p:nvPr/>
        </p:nvGrpSpPr>
        <p:grpSpPr bwMode="auto">
          <a:xfrm>
            <a:off x="107950" y="61913"/>
            <a:ext cx="3038475" cy="508000"/>
            <a:chOff x="107504" y="61544"/>
            <a:chExt cx="3038245" cy="508284"/>
          </a:xfrm>
        </p:grpSpPr>
        <p:pic>
          <p:nvPicPr>
            <p:cNvPr id="28678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3338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內容版面配置區 3"/>
            <p:cNvSpPr txBox="1">
              <a:spLocks/>
            </p:cNvSpPr>
            <p:nvPr/>
          </p:nvSpPr>
          <p:spPr>
            <a:xfrm>
              <a:off x="615466" y="61544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00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zh-TW" altLang="en-US" sz="1600" b="1" dirty="0">
                  <a:latin typeface="標楷體" pitchFamily="65" charset="-120"/>
                  <a:ea typeface="標楷體" pitchFamily="65" charset="-120"/>
                </a:rPr>
                <a:t>新北市立新埔國民中學</a:t>
              </a:r>
              <a:endParaRPr lang="en-US" altLang="zh-TW" sz="1600" b="1" dirty="0">
                <a:latin typeface="標楷體" pitchFamily="65" charset="-120"/>
                <a:ea typeface="標楷體" pitchFamily="65" charset="-120"/>
              </a:endParaRPr>
            </a:p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lang="zh-TW" altLang="en-US" sz="1200" dirty="0"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圖片 8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5" name="矩形 4"/>
          <p:cNvSpPr/>
          <p:nvPr/>
        </p:nvSpPr>
        <p:spPr>
          <a:xfrm>
            <a:off x="179512" y="1052736"/>
            <a:ext cx="871296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新北市立新埔國民中學</a:t>
            </a:r>
            <a:b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</a:br>
            <a: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111</a:t>
            </a:r>
            <a:r>
              <a:rPr kumimoji="0" lang="zh-TW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學年度第</a:t>
            </a:r>
            <a: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1</a:t>
            </a:r>
            <a:r>
              <a:rPr kumimoji="0" lang="zh-TW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學期</a:t>
            </a:r>
            <a:endParaRPr kumimoji="0" lang="en-US" altLang="zh-TW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ndara"/>
              <a:ea typeface="標楷體" panose="03000509000000000000" pitchFamily="65" charset="-120"/>
              <a:cs typeface="+mj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3200" b="1" kern="0" dirty="0">
              <a:solidFill>
                <a:srgbClr val="FF0000"/>
              </a:solidFill>
              <a:latin typeface="Candara"/>
              <a:ea typeface="標楷體" panose="03000509000000000000" pitchFamily="65" charset="-120"/>
              <a:cs typeface="+mj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6600" b="1" kern="0" dirty="0">
                <a:solidFill>
                  <a:srgbClr val="FF0000"/>
                </a:solidFill>
                <a:latin typeface="Candara"/>
                <a:ea typeface="標楷體" panose="03000509000000000000" pitchFamily="65" charset="-120"/>
                <a:cs typeface="+mj-cs"/>
              </a:rPr>
              <a:t>9</a:t>
            </a:r>
            <a:r>
              <a:rPr lang="zh-TW" altLang="en-US" sz="6600" b="1" kern="0" dirty="0">
                <a:solidFill>
                  <a:srgbClr val="FF0000"/>
                </a:solidFill>
                <a:latin typeface="Candara"/>
                <a:ea typeface="標楷體" panose="03000509000000000000" pitchFamily="65" charset="-120"/>
                <a:cs typeface="+mj-cs"/>
              </a:rPr>
              <a:t>月份</a:t>
            </a:r>
            <a:r>
              <a:rPr lang="zh-TW" altLang="en-US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專任會議</a:t>
            </a:r>
            <a:br>
              <a:rPr lang="en-US" altLang="zh-TW" sz="6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kumimoji="0" lang="zh-TW" altLang="en-US" sz="111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ndara"/>
                <a:ea typeface="標楷體" panose="03000509000000000000" pitchFamily="65" charset="-120"/>
                <a:cs typeface="+mj-cs"/>
              </a:rPr>
              <a:t>總務處</a:t>
            </a:r>
            <a:endParaRPr kumimoji="0" lang="zh-TW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69947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16632"/>
            <a:ext cx="9145016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總務處成員及權責說明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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權責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pPr>
              <a:spcBef>
                <a:spcPts val="0"/>
              </a:spcBef>
            </a:pP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事務組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柯孟遠組長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分機</a:t>
            </a:r>
            <a:r>
              <a:rPr lang="en-US" altLang="zh-TW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512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2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0"/>
              </a:spcBef>
            </a:pP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辦理全校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招標採購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案件及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工程管理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全校硬體設備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校舍修繕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請購事宜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管理及檢修維護全校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飲水機、升降機、電話、影印機、消防等設備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校園環境消毒</a:t>
            </a:r>
            <a:endParaRPr lang="en-US" altLang="zh-TW" sz="32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場地租借管理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校園綠美化</a:t>
            </a:r>
            <a:endParaRPr lang="en-US" altLang="zh-TW" sz="28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7.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警衛專人值勤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門禁管理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265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16632"/>
            <a:ext cx="864096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總務處成員及權責說明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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權責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pPr>
              <a:spcBef>
                <a:spcPts val="0"/>
              </a:spcBef>
            </a:pP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事務組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許榮昌幹事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分機</a:t>
            </a:r>
            <a:r>
              <a:rPr lang="en-US" altLang="zh-TW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513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2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冷氣卡儲值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收費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鑰匙借用管理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物品借用登記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勞保投保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旅行平安保險</a:t>
            </a:r>
            <a:r>
              <a:rPr lang="en-US" altLang="zh-TW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班級校外教學</a:t>
            </a:r>
            <a:r>
              <a:rPr lang="en-US" altLang="zh-TW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小額採購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修繕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請購事宜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財產管理</a:t>
            </a:r>
            <a:endParaRPr lang="en-US" altLang="zh-TW" sz="3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lang="en-US" altLang="zh-TW" sz="2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29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260648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總務處成員及權責說明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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權責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pPr>
              <a:spcBef>
                <a:spcPts val="0"/>
              </a:spcBef>
            </a:pP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出納組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林瑞娥組長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分機</a:t>
            </a:r>
            <a:r>
              <a:rPr lang="en-US" altLang="zh-TW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526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2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薪資發放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事宜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所得稅</a:t>
            </a:r>
            <a:r>
              <a:rPr lang="en-US" altLang="zh-TW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含二代健保</a:t>
            </a:r>
            <a:r>
              <a:rPr lang="en-US" altLang="zh-TW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扣繳</a:t>
            </a:r>
            <a:endParaRPr lang="en-US" altLang="zh-TW" sz="32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文書組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楊文華組長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分機</a:t>
            </a:r>
            <a:r>
              <a:rPr lang="en-US" altLang="zh-TW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515</a:t>
            </a:r>
            <a:r>
              <a:rPr lang="en-US" altLang="zh-TW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2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64C7E12-809D-43E3-B207-8386FC02A4D3}"/>
              </a:ext>
            </a:extLst>
          </p:cNvPr>
          <p:cNvSpPr txBox="1"/>
          <p:nvPr/>
        </p:nvSpPr>
        <p:spPr>
          <a:xfrm>
            <a:off x="467544" y="4869160"/>
            <a:ext cx="7200800" cy="1215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書信文件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處理</a:t>
            </a:r>
            <a:endParaRPr lang="en-US" altLang="zh-TW" sz="28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家長會</a:t>
            </a:r>
            <a:r>
              <a:rPr lang="zh-TW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相關事宜</a:t>
            </a:r>
            <a:endParaRPr lang="en-US" altLang="zh-TW" sz="2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069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62D4C9F-4DAE-4796-8473-D2F4A690EF65}"/>
              </a:ext>
            </a:extLst>
          </p:cNvPr>
          <p:cNvSpPr/>
          <p:nvPr/>
        </p:nvSpPr>
        <p:spPr>
          <a:xfrm>
            <a:off x="1403648" y="404664"/>
            <a:ext cx="57379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0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總務處</a:t>
            </a:r>
            <a:endParaRPr lang="en-US" altLang="zh-TW" sz="60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0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年度工作重點</a:t>
            </a:r>
            <a:endParaRPr lang="en-US" altLang="zh-TW" sz="60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0178145-B830-438E-9A33-16EFA39D351A}"/>
              </a:ext>
            </a:extLst>
          </p:cNvPr>
          <p:cNvSpPr/>
          <p:nvPr/>
        </p:nvSpPr>
        <p:spPr>
          <a:xfrm>
            <a:off x="611560" y="2996952"/>
            <a:ext cx="3312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低碳</a:t>
            </a:r>
            <a:endParaRPr lang="en-US" altLang="zh-TW" sz="120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B9A5E03-BD91-4C51-9968-812C65E2ECEB}"/>
              </a:ext>
            </a:extLst>
          </p:cNvPr>
          <p:cNvSpPr/>
          <p:nvPr/>
        </p:nvSpPr>
        <p:spPr>
          <a:xfrm>
            <a:off x="4577429" y="2924944"/>
            <a:ext cx="3312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永續</a:t>
            </a:r>
            <a:endParaRPr lang="en-US" altLang="zh-TW" sz="120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078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00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zh-TW" altLang="en-US" sz="1600" b="1" dirty="0">
                  <a:latin typeface="標楷體" pitchFamily="65" charset="-120"/>
                  <a:ea typeface="標楷體" pitchFamily="65" charset="-120"/>
                </a:rPr>
                <a:t>新北市立新埔國民中學</a:t>
              </a:r>
              <a:endParaRPr lang="en-US" altLang="zh-TW" sz="1600" b="1" dirty="0">
                <a:latin typeface="標楷體" pitchFamily="65" charset="-120"/>
                <a:ea typeface="標楷體" pitchFamily="65" charset="-120"/>
              </a:endParaRPr>
            </a:p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lang="zh-TW" altLang="en-US" sz="1200" dirty="0"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4" name="矩形 13"/>
          <p:cNvSpPr/>
          <p:nvPr/>
        </p:nvSpPr>
        <p:spPr>
          <a:xfrm>
            <a:off x="106921" y="548644"/>
            <a:ext cx="89117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112</a:t>
            </a: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年度新北市低碳校園標章銀鵝級認證</a:t>
            </a:r>
            <a:endParaRPr lang="en-US" altLang="zh-TW" sz="3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申請</a:t>
            </a:r>
            <a:endParaRPr lang="en-US" altLang="zh-TW" sz="3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6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36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36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具體作為</a:t>
            </a:r>
            <a:endParaRPr lang="en-US" altLang="zh-TW" sz="3600" b="1" dirty="0">
              <a:solidFill>
                <a:srgbClr val="3333FF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   </a:t>
            </a:r>
            <a:r>
              <a:rPr lang="en-US" altLang="zh-TW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A-</a:t>
            </a: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設置新北市立新埔國民中學節能減碳</a:t>
            </a:r>
            <a:r>
              <a:rPr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任務推動小組</a:t>
            </a:r>
            <a:endParaRPr lang="en-US" altLang="zh-TW" sz="28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884B3A3-1F25-4AED-885B-E889676E4FC9}"/>
              </a:ext>
            </a:extLst>
          </p:cNvPr>
          <p:cNvSpPr/>
          <p:nvPr/>
        </p:nvSpPr>
        <p:spPr>
          <a:xfrm>
            <a:off x="461550" y="3709128"/>
            <a:ext cx="8682450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成員：校長、家長會會長、教務主任、學務主任、總務主任、</a:t>
            </a:r>
            <a:endParaRPr lang="en-US" altLang="zh-TW" sz="2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            輔導主任、補校主任、幼兒園主任、事務組長、文書組長、</a:t>
            </a:r>
            <a:endParaRPr lang="en-US" altLang="zh-TW" sz="2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            總務處幹事、教學組長、衛生組長、生教組長、</a:t>
            </a:r>
          </a:p>
          <a:p>
            <a:pPr>
              <a:spcBef>
                <a:spcPts val="600"/>
              </a:spcBef>
            </a:pPr>
            <a:r>
              <a:rPr lang="zh-TW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           </a:t>
            </a: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七年級級導師、八年級級導師、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               九年級級導師</a:t>
            </a: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、會計主任、人事主任。</a:t>
            </a:r>
            <a:r>
              <a:rPr lang="en-US" altLang="zh-TW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共</a:t>
            </a:r>
            <a:r>
              <a:rPr lang="en-US" altLang="zh-TW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19</a:t>
            </a:r>
            <a:r>
              <a:rPr lang="zh-TW" altLang="en-US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人</a:t>
            </a:r>
            <a:r>
              <a:rPr lang="en-US" altLang="zh-TW" sz="2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spcBef>
                <a:spcPts val="600"/>
              </a:spcBef>
            </a:pPr>
            <a:endParaRPr lang="en-US" altLang="zh-TW" sz="36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8753AFB-C928-42DF-8A86-37FF9515EE04}"/>
              </a:ext>
            </a:extLst>
          </p:cNvPr>
          <p:cNvSpPr/>
          <p:nvPr/>
        </p:nvSpPr>
        <p:spPr>
          <a:xfrm>
            <a:off x="2555725" y="1755638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00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zh-TW" altLang="en-US" sz="1600" b="1" dirty="0">
                  <a:latin typeface="標楷體" pitchFamily="65" charset="-120"/>
                  <a:ea typeface="標楷體" pitchFamily="65" charset="-120"/>
                </a:rPr>
                <a:t>新北市立新埔國民中學</a:t>
              </a:r>
              <a:endParaRPr lang="en-US" altLang="zh-TW" sz="1600" b="1" dirty="0">
                <a:latin typeface="標楷體" pitchFamily="65" charset="-120"/>
                <a:ea typeface="標楷體" pitchFamily="65" charset="-120"/>
              </a:endParaRPr>
            </a:p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lang="zh-TW" altLang="en-US" sz="1200" dirty="0"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4" name="矩形 13"/>
          <p:cNvSpPr/>
          <p:nvPr/>
        </p:nvSpPr>
        <p:spPr>
          <a:xfrm>
            <a:off x="70984" y="1405522"/>
            <a:ext cx="6840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B-</a:t>
            </a: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擬定本校節能減碳工作計畫</a:t>
            </a:r>
            <a:endParaRPr lang="en-US" altLang="zh-TW" sz="2400" b="1" dirty="0">
              <a:solidFill>
                <a:srgbClr val="FF00FF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1450BE0-010F-4099-8372-F0031027353D}"/>
              </a:ext>
            </a:extLst>
          </p:cNvPr>
          <p:cNvSpPr/>
          <p:nvPr/>
        </p:nvSpPr>
        <p:spPr>
          <a:xfrm>
            <a:off x="117802" y="220846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altLang="zh-TW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C-</a:t>
            </a: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檢討用</a:t>
            </a:r>
            <a:r>
              <a:rPr lang="zh-TW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水</a:t>
            </a: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、用</a:t>
            </a:r>
            <a:r>
              <a:rPr lang="zh-TW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電</a:t>
            </a:r>
            <a:r>
              <a:rPr lang="zh-TW" altLang="en-US" sz="2400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影印費用</a:t>
            </a:r>
            <a:endParaRPr lang="en-US" altLang="zh-TW" sz="2800" b="1" dirty="0">
              <a:solidFill>
                <a:schemeClr val="bg1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BE1F762-437E-46E0-8237-B34E8C52AC0C}"/>
              </a:ext>
            </a:extLst>
          </p:cNvPr>
          <p:cNvSpPr/>
          <p:nvPr/>
        </p:nvSpPr>
        <p:spPr>
          <a:xfrm>
            <a:off x="476258" y="2784252"/>
            <a:ext cx="3587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a-</a:t>
            </a: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加強宣導節能正確觀念</a:t>
            </a:r>
            <a:endParaRPr lang="en-US" altLang="zh-TW" sz="24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67149C8-DAC0-41AC-97D7-10064AAB6AE7}"/>
              </a:ext>
            </a:extLst>
          </p:cNvPr>
          <p:cNvSpPr/>
          <p:nvPr/>
        </p:nvSpPr>
        <p:spPr>
          <a:xfrm>
            <a:off x="755576" y="3855219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逐年改善耗能設備</a:t>
            </a:r>
            <a:endParaRPr lang="en-US" altLang="zh-TW" sz="24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(2)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落實使用者付費</a:t>
            </a:r>
            <a:endParaRPr lang="en-US" altLang="zh-TW" sz="24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(3)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加強愛物惜物觀念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6CA1FE4-2582-48FE-8DB3-6A5A2B7473F1}"/>
              </a:ext>
            </a:extLst>
          </p:cNvPr>
          <p:cNvSpPr/>
          <p:nvPr/>
        </p:nvSpPr>
        <p:spPr>
          <a:xfrm>
            <a:off x="532072" y="3376203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b-</a:t>
            </a: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具體改善方法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5E0C9D88-B059-405B-929D-68534BDB18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1058116"/>
            <a:ext cx="4032448" cy="5658813"/>
          </a:xfrm>
          <a:prstGeom prst="rect">
            <a:avLst/>
          </a:prstGeom>
        </p:spPr>
      </p:pic>
      <p:sp>
        <p:nvSpPr>
          <p:cNvPr id="7" name="矩形: 圓角化對角角落 6">
            <a:extLst>
              <a:ext uri="{FF2B5EF4-FFF2-40B4-BE49-F238E27FC236}">
                <a16:creationId xmlns:a16="http://schemas.microsoft.com/office/drawing/2014/main" id="{1AA14F96-1799-40C5-A7F1-0142266A20AE}"/>
              </a:ext>
            </a:extLst>
          </p:cNvPr>
          <p:cNvSpPr/>
          <p:nvPr/>
        </p:nvSpPr>
        <p:spPr>
          <a:xfrm>
            <a:off x="4740480" y="3717032"/>
            <a:ext cx="1174192" cy="914400"/>
          </a:xfrm>
          <a:prstGeom prst="round2Diag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C8739A2-D911-4B8C-806F-6335B3B2425E}"/>
              </a:ext>
            </a:extLst>
          </p:cNvPr>
          <p:cNvSpPr/>
          <p:nvPr/>
        </p:nvSpPr>
        <p:spPr>
          <a:xfrm>
            <a:off x="3339462" y="58927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199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>
            <a:extLst>
              <a:ext uri="{FF2B5EF4-FFF2-40B4-BE49-F238E27FC236}">
                <a16:creationId xmlns:a16="http://schemas.microsoft.com/office/drawing/2014/main" id="{95F9F317-8260-4591-AD66-72BC408C1EA5}"/>
              </a:ext>
            </a:extLst>
          </p:cNvPr>
          <p:cNvGrpSpPr/>
          <p:nvPr/>
        </p:nvGrpSpPr>
        <p:grpSpPr>
          <a:xfrm>
            <a:off x="-10332" y="-1"/>
            <a:ext cx="9154331" cy="6688363"/>
            <a:chOff x="-10332" y="0"/>
            <a:chExt cx="9154331" cy="6251004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6FEE53FE-0AA7-48B0-9C51-06D1ED66F1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-1" r="-113" b="7113"/>
            <a:stretch/>
          </p:blipFill>
          <p:spPr>
            <a:xfrm>
              <a:off x="-10332" y="967036"/>
              <a:ext cx="9154331" cy="5283968"/>
            </a:xfrm>
            <a:prstGeom prst="rect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</p:pic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F47537AD-3204-4D8E-AAE3-19A87FDA60E0}"/>
                </a:ext>
              </a:extLst>
            </p:cNvPr>
            <p:cNvSpPr/>
            <p:nvPr/>
          </p:nvSpPr>
          <p:spPr>
            <a:xfrm>
              <a:off x="34940" y="0"/>
              <a:ext cx="399821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新埔國中用電指標值</a:t>
              </a:r>
              <a:r>
                <a:rPr lang="en-US" altLang="zh-TW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:</a:t>
              </a:r>
              <a:r>
                <a:rPr lang="en-US" altLang="zh-TW" sz="3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19</a:t>
              </a:r>
            </a:p>
          </p:txBody>
        </p:sp>
      </p:grpSp>
      <p:sp>
        <p:nvSpPr>
          <p:cNvPr id="15" name="矩形 14">
            <a:extLst>
              <a:ext uri="{FF2B5EF4-FFF2-40B4-BE49-F238E27FC236}">
                <a16:creationId xmlns:a16="http://schemas.microsoft.com/office/drawing/2014/main" id="{9AADE82E-FA17-4B41-B283-E403DC61D5E6}"/>
              </a:ext>
            </a:extLst>
          </p:cNvPr>
          <p:cNvSpPr/>
          <p:nvPr/>
        </p:nvSpPr>
        <p:spPr>
          <a:xfrm>
            <a:off x="7934378" y="169637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07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EB5A5D8-42C2-4995-81AD-907333C222FF}"/>
              </a:ext>
            </a:extLst>
          </p:cNvPr>
          <p:cNvSpPr/>
          <p:nvPr/>
        </p:nvSpPr>
        <p:spPr>
          <a:xfrm>
            <a:off x="212468" y="265139"/>
            <a:ext cx="853599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全校教室及辦公室午休照明</a:t>
            </a:r>
            <a:r>
              <a:rPr lang="zh-TW" altLang="en-US" sz="2800" b="1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800" b="1" dirty="0">
              <a:solidFill>
                <a:srgbClr val="008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辦公室開燈數減量</a:t>
            </a:r>
            <a:r>
              <a:rPr lang="zh-TW" altLang="en-US" sz="2800" b="1" dirty="0">
                <a:solidFill>
                  <a:srgbClr val="008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</a:p>
          <a:p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班級用餐時間只留黑板燈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午休關閉全部照明設備。</a:t>
            </a: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ED96D220-3B2B-4199-AE69-D991692C5542}"/>
              </a:ext>
            </a:extLst>
          </p:cNvPr>
          <p:cNvGrpSpPr/>
          <p:nvPr/>
        </p:nvGrpSpPr>
        <p:grpSpPr>
          <a:xfrm>
            <a:off x="187002" y="1768329"/>
            <a:ext cx="8728511" cy="4801564"/>
            <a:chOff x="187002" y="1768329"/>
            <a:chExt cx="8728511" cy="4801564"/>
          </a:xfrm>
        </p:grpSpPr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0A65F247-FCCC-4376-9C3D-9B31F0011115}"/>
                </a:ext>
              </a:extLst>
            </p:cNvPr>
            <p:cNvGrpSpPr/>
            <p:nvPr/>
          </p:nvGrpSpPr>
          <p:grpSpPr>
            <a:xfrm>
              <a:off x="187002" y="2019545"/>
              <a:ext cx="8728511" cy="4550348"/>
              <a:chOff x="240341" y="2024838"/>
              <a:chExt cx="8728511" cy="4550348"/>
            </a:xfrm>
          </p:grpSpPr>
          <p:pic>
            <p:nvPicPr>
              <p:cNvPr id="10" name="圖片 9">
                <a:extLst>
                  <a:ext uri="{FF2B5EF4-FFF2-40B4-BE49-F238E27FC236}">
                    <a16:creationId xmlns:a16="http://schemas.microsoft.com/office/drawing/2014/main" id="{AF76BB2A-6592-4708-A736-F1DD430983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74947" y="2024838"/>
                <a:ext cx="4393905" cy="455034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" name="圖片 5">
                <a:extLst>
                  <a:ext uri="{FF2B5EF4-FFF2-40B4-BE49-F238E27FC236}">
                    <a16:creationId xmlns:a16="http://schemas.microsoft.com/office/drawing/2014/main" id="{7F1B1E96-14D5-4D7B-AC3B-580587E5C4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341" y="2024839"/>
                <a:ext cx="4393905" cy="4550347"/>
              </a:xfrm>
              <a:prstGeom prst="rect">
                <a:avLst/>
              </a:prstGeom>
            </p:spPr>
          </p:pic>
          <p:sp>
            <p:nvSpPr>
              <p:cNvPr id="11" name="流程圖: 替代程序 10">
                <a:extLst>
                  <a:ext uri="{FF2B5EF4-FFF2-40B4-BE49-F238E27FC236}">
                    <a16:creationId xmlns:a16="http://schemas.microsoft.com/office/drawing/2014/main" id="{4B3BDF1A-7E56-42E8-9E0B-2ED589266A45}"/>
                  </a:ext>
                </a:extLst>
              </p:cNvPr>
              <p:cNvSpPr/>
              <p:nvPr/>
            </p:nvSpPr>
            <p:spPr>
              <a:xfrm rot="1552824">
                <a:off x="4162478" y="3100244"/>
                <a:ext cx="3497521" cy="459486"/>
              </a:xfrm>
              <a:prstGeom prst="flowChartAlternateProcess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箭號: 向右 11">
                <a:extLst>
                  <a:ext uri="{FF2B5EF4-FFF2-40B4-BE49-F238E27FC236}">
                    <a16:creationId xmlns:a16="http://schemas.microsoft.com/office/drawing/2014/main" id="{63199945-4BF1-4999-92B2-485EE160ED6B}"/>
                  </a:ext>
                </a:extLst>
              </p:cNvPr>
              <p:cNvSpPr/>
              <p:nvPr/>
            </p:nvSpPr>
            <p:spPr>
              <a:xfrm rot="18967476">
                <a:off x="779116" y="2820397"/>
                <a:ext cx="733806" cy="363474"/>
              </a:xfrm>
              <a:prstGeom prst="rightArrow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5" name="流程圖: 替代程序 14">
              <a:extLst>
                <a:ext uri="{FF2B5EF4-FFF2-40B4-BE49-F238E27FC236}">
                  <a16:creationId xmlns:a16="http://schemas.microsoft.com/office/drawing/2014/main" id="{BE901162-41A4-42EB-A47E-E76F64E743E8}"/>
                </a:ext>
              </a:extLst>
            </p:cNvPr>
            <p:cNvSpPr/>
            <p:nvPr/>
          </p:nvSpPr>
          <p:spPr>
            <a:xfrm rot="3143188">
              <a:off x="6539696" y="2867808"/>
              <a:ext cx="2658444" cy="459486"/>
            </a:xfrm>
            <a:prstGeom prst="flowChartAlternateProcess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id="{5CA95872-CB0D-41F3-B231-331A3FB351E3}"/>
              </a:ext>
            </a:extLst>
          </p:cNvPr>
          <p:cNvSpPr/>
          <p:nvPr/>
        </p:nvSpPr>
        <p:spPr>
          <a:xfrm>
            <a:off x="7913427" y="116632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66AF94F-6B4F-4382-85EA-B3D432177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024" y="476672"/>
            <a:ext cx="8784976" cy="63007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A59A0B1B-F6C1-4BE0-B5F3-C186565BDD0F}"/>
              </a:ext>
            </a:extLst>
          </p:cNvPr>
          <p:cNvSpPr/>
          <p:nvPr/>
        </p:nvSpPr>
        <p:spPr>
          <a:xfrm>
            <a:off x="7956376" y="-24297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(5/9)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008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75F274D6-55EE-467E-8E19-CDBAC07C618A}"/>
              </a:ext>
            </a:extLst>
          </p:cNvPr>
          <p:cNvSpPr txBox="1"/>
          <p:nvPr/>
        </p:nvSpPr>
        <p:spPr>
          <a:xfrm>
            <a:off x="1346858" y="678244"/>
            <a:ext cx="16985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排放</a:t>
            </a:r>
            <a:endParaRPr lang="en-US" altLang="zh-TW" sz="45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2942E75-7B53-4DBD-821B-F87FA685E644}"/>
              </a:ext>
            </a:extLst>
          </p:cNvPr>
          <p:cNvSpPr/>
          <p:nvPr/>
        </p:nvSpPr>
        <p:spPr>
          <a:xfrm>
            <a:off x="2286000" y="266725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。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16CA59DE-7105-4C58-BBF8-772FAFB70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27" y="1544209"/>
            <a:ext cx="8971221" cy="2520307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2F7B428E-775B-46B8-A801-41942AB4CD35}"/>
              </a:ext>
            </a:extLst>
          </p:cNvPr>
          <p:cNvSpPr txBox="1"/>
          <p:nvPr/>
        </p:nvSpPr>
        <p:spPr>
          <a:xfrm>
            <a:off x="4932040" y="678244"/>
            <a:ext cx="163874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移除</a:t>
            </a:r>
            <a:endParaRPr lang="en-US" altLang="zh-TW" sz="45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D202E5A-0604-4202-B161-E5D9430898EA}"/>
              </a:ext>
            </a:extLst>
          </p:cNvPr>
          <p:cNvSpPr txBox="1"/>
          <p:nvPr/>
        </p:nvSpPr>
        <p:spPr>
          <a:xfrm>
            <a:off x="3429375" y="718812"/>
            <a:ext cx="67250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647DA43-1E79-43EF-92CA-2528D9F20738}"/>
              </a:ext>
            </a:extLst>
          </p:cNvPr>
          <p:cNvSpPr txBox="1"/>
          <p:nvPr/>
        </p:nvSpPr>
        <p:spPr>
          <a:xfrm>
            <a:off x="7312819" y="705381"/>
            <a:ext cx="67383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A4F3C77E-F17D-49A1-A90A-AB1150881AE7}"/>
              </a:ext>
            </a:extLst>
          </p:cNvPr>
          <p:cNvSpPr txBox="1"/>
          <p:nvPr/>
        </p:nvSpPr>
        <p:spPr>
          <a:xfrm>
            <a:off x="8165562" y="676200"/>
            <a:ext cx="67383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084C6603-3850-4C58-88B1-40E5F2B66DBE}"/>
              </a:ext>
            </a:extLst>
          </p:cNvPr>
          <p:cNvSpPr txBox="1"/>
          <p:nvPr/>
        </p:nvSpPr>
        <p:spPr>
          <a:xfrm>
            <a:off x="848599" y="-53977"/>
            <a:ext cx="71250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2050</a:t>
            </a:r>
            <a:r>
              <a:rPr lang="zh-TW" altLang="en-US" sz="4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淨零排放</a:t>
            </a:r>
            <a:endParaRPr lang="en-US" altLang="zh-TW" sz="48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6DA96E77-1273-4877-BCAD-09CFCC4FB4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646" b="5828"/>
          <a:stretch/>
        </p:blipFill>
        <p:spPr>
          <a:xfrm>
            <a:off x="575556" y="4293096"/>
            <a:ext cx="7992888" cy="2420888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ED81FBE3-0D16-464E-B5F3-687C66EE1259}"/>
              </a:ext>
            </a:extLst>
          </p:cNvPr>
          <p:cNvSpPr/>
          <p:nvPr/>
        </p:nvSpPr>
        <p:spPr>
          <a:xfrm>
            <a:off x="8046794" y="45504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(6/9)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8491DCD9-A5D4-4E6D-A507-7C71C40A9551}"/>
              </a:ext>
            </a:extLst>
          </p:cNvPr>
          <p:cNvSpPr/>
          <p:nvPr/>
        </p:nvSpPr>
        <p:spPr>
          <a:xfrm>
            <a:off x="179512" y="116632"/>
            <a:ext cx="7128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影印費用</a:t>
            </a:r>
            <a:r>
              <a:rPr lang="en-US" altLang="zh-TW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C0DB95D-3F85-4D37-9F8E-C9A88A044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701407"/>
            <a:ext cx="8424936" cy="5895945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C422881-89C7-4AC7-89DA-E3563056C496}"/>
              </a:ext>
            </a:extLst>
          </p:cNvPr>
          <p:cNvSpPr/>
          <p:nvPr/>
        </p:nvSpPr>
        <p:spPr>
          <a:xfrm>
            <a:off x="7763440" y="147987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(7/9)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90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61E3C4D8-A23A-47EB-9B21-576C22A6D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76672"/>
            <a:ext cx="8928992" cy="273064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FCDA8F6E-D071-4C82-9307-B67EE57F6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08" y="3427495"/>
            <a:ext cx="8821488" cy="343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46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CC2F5DC5-10DE-4BFE-B6A9-065C26BC1A8D}"/>
              </a:ext>
            </a:extLst>
          </p:cNvPr>
          <p:cNvSpPr/>
          <p:nvPr/>
        </p:nvSpPr>
        <p:spPr>
          <a:xfrm>
            <a:off x="611560" y="1196752"/>
            <a:ext cx="79208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超印老師</a:t>
            </a:r>
            <a:b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次提醒</a:t>
            </a:r>
            <a:b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en-US" sz="96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撤銷列印權利</a:t>
            </a:r>
            <a:br>
              <a:rPr lang="en-US" altLang="zh-TW" sz="6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en-US" altLang="zh-TW" sz="6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9382751-32AB-4FB8-B8E5-7C0D98FC39CB}"/>
              </a:ext>
            </a:extLst>
          </p:cNvPr>
          <p:cNvSpPr/>
          <p:nvPr/>
        </p:nvSpPr>
        <p:spPr>
          <a:xfrm>
            <a:off x="7461266" y="476672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(9/9)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256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16632"/>
            <a:ext cx="9145016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轉知事項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lang="en-US" altLang="zh-TW" sz="3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鑰匙借用</a:t>
            </a:r>
            <a:endParaRPr lang="en-US" altLang="zh-TW" sz="3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放學前</a:t>
            </a:r>
            <a:r>
              <a:rPr lang="en-US" altLang="zh-TW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請老師事先打電話告知總務處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en-US" sz="4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放學後</a:t>
            </a:r>
            <a:r>
              <a:rPr lang="en-US" altLang="zh-TW" sz="48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不外借</a:t>
            </a:r>
            <a:endParaRPr lang="en-US" altLang="zh-TW" sz="4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公物維修</a:t>
            </a:r>
            <a:endParaRPr lang="en-US" altLang="zh-TW" sz="3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總務處維修本登記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(2)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線上登記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切勿只是內線告知維修訊息  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endParaRPr lang="en-US" altLang="zh-TW" sz="36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546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260648"/>
            <a:ext cx="8640960" cy="7348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4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4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「自我服務」宣導</a:t>
            </a:r>
          </a:p>
          <a:p>
            <a:pPr marL="0" lvl="1">
              <a:lnSpc>
                <a:spcPts val="3000"/>
              </a:lnSpc>
            </a:pPr>
            <a:endParaRPr lang="en-US" altLang="zh-TW" sz="28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員額精簡政策</a:t>
            </a:r>
            <a:endParaRPr lang="en-US" altLang="zh-TW" sz="3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中央各機關</a:t>
            </a:r>
            <a:r>
              <a:rPr lang="zh-TW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學校事務性工作</a:t>
            </a:r>
            <a:r>
              <a:rPr lang="zh-TW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endParaRPr lang="en-US" altLang="zh-TW" sz="3600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改採替代措施，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zh-TW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逐漸減少工友勞務人力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en-US" altLang="zh-TW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報廢物</a:t>
            </a:r>
            <a:r>
              <a:rPr lang="zh-TW" altLang="en-US" sz="3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品，</a:t>
            </a:r>
            <a:endParaRPr lang="en-US" altLang="zh-TW" sz="3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請善用學生，協助搬運，</a:t>
            </a:r>
            <a:endParaRPr lang="en-US" altLang="zh-TW" sz="36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切勿隨意扔棄於校園角落。</a:t>
            </a:r>
            <a:endParaRPr lang="en-US" altLang="zh-TW" sz="36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0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en-US" altLang="zh-TW" sz="2400" b="1" dirty="0">
              <a:solidFill>
                <a:srgbClr val="2E03CD"/>
              </a:solidFill>
              <a:latin typeface="新細明體" panose="02020500000000000000" pitchFamily="18" charset="-120"/>
            </a:endParaRPr>
          </a:p>
          <a:p>
            <a:pPr marL="0" lvl="1">
              <a:lnSpc>
                <a:spcPts val="3000"/>
              </a:lnSpc>
            </a:pPr>
            <a:r>
              <a:rPr lang="zh-TW" altLang="en-US" sz="2400" b="1" dirty="0">
                <a:solidFill>
                  <a:srgbClr val="002060"/>
                </a:solidFill>
                <a:latin typeface="新細明體" panose="02020500000000000000" pitchFamily="18" charset="-120"/>
              </a:rPr>
              <a:t> </a:t>
            </a:r>
            <a:endParaRPr lang="en-US" altLang="zh-TW" sz="2400" b="1" dirty="0">
              <a:solidFill>
                <a:srgbClr val="002060"/>
              </a:solidFill>
              <a:latin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7961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8281" y="1029097"/>
            <a:ext cx="4536753" cy="548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304185" y="1484784"/>
            <a:ext cx="7467600" cy="2660650"/>
          </a:xfrm>
        </p:spPr>
        <p:txBody>
          <a:bodyPr/>
          <a:lstStyle/>
          <a:p>
            <a:pPr eaLnBrk="1" hangingPunct="1"/>
            <a:br>
              <a:rPr lang="en-US" altLang="zh-TW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rebuchet MS" pitchFamily="34" charset="0"/>
              </a:rPr>
            </a:br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rebuchet MS" pitchFamily="34" charset="0"/>
              </a:rPr>
              <a:t>  </a:t>
            </a:r>
            <a:br>
              <a:rPr lang="en-US" altLang="zh-TW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rebuchet MS" pitchFamily="34" charset="0"/>
              </a:rPr>
            </a:br>
            <a:r>
              <a:rPr lang="zh-TW" altLang="en-US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rebuchet MS" pitchFamily="34" charset="0"/>
              </a:rPr>
              <a:t>  感謝聆聽</a:t>
            </a:r>
            <a:endParaRPr lang="zh-TW" altLang="en-US" sz="7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rebuchet MS" pitchFamily="34" charset="0"/>
            </a:endParaRPr>
          </a:p>
        </p:txBody>
      </p:sp>
      <p:grpSp>
        <p:nvGrpSpPr>
          <p:cNvPr id="62469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62470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00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zh-TW" altLang="en-US" sz="1600" b="1" dirty="0">
                  <a:latin typeface="標楷體" pitchFamily="65" charset="-120"/>
                  <a:ea typeface="標楷體" pitchFamily="65" charset="-120"/>
                </a:rPr>
                <a:t>新北市立新埔國民中學</a:t>
              </a:r>
              <a:endParaRPr lang="en-US" altLang="zh-TW" sz="1600" b="1" dirty="0">
                <a:latin typeface="標楷體" pitchFamily="65" charset="-120"/>
                <a:ea typeface="標楷體" pitchFamily="65" charset="-120"/>
              </a:endParaRPr>
            </a:p>
            <a:p>
              <a:pPr marL="0" indent="0" algn="di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Wingdings 2" charset="2"/>
                <a:buNone/>
                <a:defRPr/>
              </a:pP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lang="en-US" altLang="zh-TW" sz="1200" dirty="0" err="1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lang="en-US" altLang="zh-TW" sz="1200" dirty="0"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lang="zh-TW" altLang="en-US" sz="1200" dirty="0"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7434793" y="183567"/>
            <a:ext cx="1385679" cy="684523"/>
            <a:chOff x="7434793" y="296206"/>
            <a:chExt cx="1385679" cy="684523"/>
          </a:xfrm>
        </p:grpSpPr>
        <p:pic>
          <p:nvPicPr>
            <p:cNvPr id="12" name="圖片 11" descr="C:\Users\輔導主任\Desktop\1.jpg"/>
            <p:cNvPicPr/>
            <p:nvPr/>
          </p:nvPicPr>
          <p:blipFill rotWithShape="1"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3" name="圖片 12" descr="C:\Users\輔導主任\Desktop\1.jpg"/>
            <p:cNvPicPr/>
            <p:nvPr/>
          </p:nvPicPr>
          <p:blipFill rotWithShape="1"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96622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2183</TotalTime>
  <Words>725</Words>
  <Application>Microsoft Office PowerPoint</Application>
  <PresentationFormat>如螢幕大小 (4:3)</PresentationFormat>
  <Paragraphs>113</Paragraphs>
  <Slides>17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33" baseType="lpstr">
      <vt:lpstr>Andalus</vt:lpstr>
      <vt:lpstr>Gungsuh</vt:lpstr>
      <vt:lpstr>文鼎粗圓</vt:lpstr>
      <vt:lpstr>微軟正黑體</vt:lpstr>
      <vt:lpstr>新細明體</vt:lpstr>
      <vt:lpstr>標楷體</vt:lpstr>
      <vt:lpstr>Arial</vt:lpstr>
      <vt:lpstr>Calibri</vt:lpstr>
      <vt:lpstr>Candara</vt:lpstr>
      <vt:lpstr>Century Schoolbook</vt:lpstr>
      <vt:lpstr>Courier New</vt:lpstr>
      <vt:lpstr>Times New Roman</vt:lpstr>
      <vt:lpstr>Trebuchet MS</vt:lpstr>
      <vt:lpstr>Verdana</vt:lpstr>
      <vt:lpstr>Wingdings 2</vt:lpstr>
      <vt:lpstr>Spring</vt:lpstr>
      <vt:lpstr>                                 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     感謝聆聽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255</cp:revision>
  <dcterms:created xsi:type="dcterms:W3CDTF">2013-01-02T10:56:44Z</dcterms:created>
  <dcterms:modified xsi:type="dcterms:W3CDTF">2022-09-05T02:48:05Z</dcterms:modified>
</cp:coreProperties>
</file>